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4" r:id="rId4"/>
  </p:sldMasterIdLst>
  <p:notesMasterIdLst>
    <p:notesMasterId r:id="rId33"/>
  </p:notesMasterIdLst>
  <p:handoutMasterIdLst>
    <p:handoutMasterId r:id="rId34"/>
  </p:handoutMasterIdLst>
  <p:sldIdLst>
    <p:sldId id="256" r:id="rId5"/>
    <p:sldId id="646" r:id="rId6"/>
    <p:sldId id="645" r:id="rId7"/>
    <p:sldId id="737" r:id="rId8"/>
    <p:sldId id="715" r:id="rId9"/>
    <p:sldId id="599" r:id="rId10"/>
    <p:sldId id="697" r:id="rId11"/>
    <p:sldId id="270" r:id="rId12"/>
    <p:sldId id="643" r:id="rId13"/>
    <p:sldId id="644" r:id="rId14"/>
    <p:sldId id="639" r:id="rId15"/>
    <p:sldId id="698" r:id="rId16"/>
    <p:sldId id="704" r:id="rId17"/>
    <p:sldId id="735" r:id="rId18"/>
    <p:sldId id="736" r:id="rId19"/>
    <p:sldId id="710" r:id="rId20"/>
    <p:sldId id="712" r:id="rId21"/>
    <p:sldId id="720" r:id="rId22"/>
    <p:sldId id="727" r:id="rId23"/>
    <p:sldId id="728" r:id="rId24"/>
    <p:sldId id="729" r:id="rId25"/>
    <p:sldId id="730" r:id="rId26"/>
    <p:sldId id="731" r:id="rId27"/>
    <p:sldId id="718" r:id="rId28"/>
    <p:sldId id="719" r:id="rId29"/>
    <p:sldId id="707" r:id="rId30"/>
    <p:sldId id="386" r:id="rId31"/>
    <p:sldId id="26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619B1C-AF94-4A59-85AD-D02A2AB75D7A}" v="13" dt="2025-05-08T19:02:18.7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12" autoAdjust="0"/>
  </p:normalViewPr>
  <p:slideViewPr>
    <p:cSldViewPr snapToGrid="0">
      <p:cViewPr varScale="1">
        <p:scale>
          <a:sx n="107" d="100"/>
          <a:sy n="107" d="100"/>
        </p:scale>
        <p:origin x="672" y="102"/>
      </p:cViewPr>
      <p:guideLst/>
    </p:cSldViewPr>
  </p:slideViewPr>
  <p:notesTextViewPr>
    <p:cViewPr>
      <p:scale>
        <a:sx n="1" d="1"/>
        <a:sy n="1" d="1"/>
      </p:scale>
      <p:origin x="0" y="0"/>
    </p:cViewPr>
  </p:notesTextViewPr>
  <p:notesViewPr>
    <p:cSldViewPr snapToGrid="0">
      <p:cViewPr varScale="1">
        <p:scale>
          <a:sx n="81" d="100"/>
          <a:sy n="81" d="100"/>
        </p:scale>
        <p:origin x="2502"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A41DA7-D74B-4BAC-A310-B5144705DBF9}" type="doc">
      <dgm:prSet loTypeId="urn:microsoft.com/office/officeart/2005/8/layout/chevron2" loCatId="list" qsTypeId="urn:microsoft.com/office/officeart/2005/8/quickstyle/simple2" qsCatId="simple" csTypeId="urn:microsoft.com/office/officeart/2005/8/colors/accent1_2" csCatId="accent1" phldr="1"/>
      <dgm:spPr/>
      <dgm:t>
        <a:bodyPr/>
        <a:lstStyle/>
        <a:p>
          <a:endParaRPr lang="en-US"/>
        </a:p>
      </dgm:t>
    </dgm:pt>
    <dgm:pt modelId="{77A5FB5B-D4FA-4DF6-BFE7-E0848C72BA94}">
      <dgm:prSet/>
      <dgm:spPr/>
      <dgm:t>
        <a:bodyPr/>
        <a:lstStyle/>
        <a:p>
          <a:r>
            <a:rPr lang="en-US" dirty="0"/>
            <a:t>Approval Letters</a:t>
          </a:r>
        </a:p>
      </dgm:t>
    </dgm:pt>
    <dgm:pt modelId="{F15CCFD3-C362-4198-A400-E543443ACAC5}" type="parTrans" cxnId="{803F5C3F-15FB-4D09-88D3-3171FD700DDD}">
      <dgm:prSet/>
      <dgm:spPr/>
      <dgm:t>
        <a:bodyPr/>
        <a:lstStyle/>
        <a:p>
          <a:endParaRPr lang="en-US"/>
        </a:p>
      </dgm:t>
    </dgm:pt>
    <dgm:pt modelId="{1B3FCF2E-9F30-4435-9BA6-AD75719E7D34}" type="sibTrans" cxnId="{803F5C3F-15FB-4D09-88D3-3171FD700DDD}">
      <dgm:prSet/>
      <dgm:spPr/>
      <dgm:t>
        <a:bodyPr/>
        <a:lstStyle/>
        <a:p>
          <a:endParaRPr lang="en-US"/>
        </a:p>
      </dgm:t>
    </dgm:pt>
    <dgm:pt modelId="{12D49BD1-B335-4F00-9952-78C6DF36B6E5}">
      <dgm:prSet/>
      <dgm:spPr/>
      <dgm:t>
        <a:bodyPr/>
        <a:lstStyle/>
        <a:p>
          <a:r>
            <a:rPr lang="en-US" dirty="0">
              <a:latin typeface="Aptos" panose="020B0004020202020204" pitchFamily="34" charset="0"/>
            </a:rPr>
            <a:t>Determine whom within County FDOH is responsible (template is available on the SART website)</a:t>
          </a:r>
        </a:p>
      </dgm:t>
    </dgm:pt>
    <dgm:pt modelId="{BBB5EBE4-2E93-4002-8D68-FB5DD3F742E6}" type="parTrans" cxnId="{CE26F268-9085-43C2-A49B-640B2A26E964}">
      <dgm:prSet/>
      <dgm:spPr/>
      <dgm:t>
        <a:bodyPr/>
        <a:lstStyle/>
        <a:p>
          <a:endParaRPr lang="en-US"/>
        </a:p>
      </dgm:t>
    </dgm:pt>
    <dgm:pt modelId="{F29A0981-FE2D-4781-B1CC-C802BFB84803}" type="sibTrans" cxnId="{CE26F268-9085-43C2-A49B-640B2A26E964}">
      <dgm:prSet/>
      <dgm:spPr/>
      <dgm:t>
        <a:bodyPr/>
        <a:lstStyle/>
        <a:p>
          <a:endParaRPr lang="en-US"/>
        </a:p>
      </dgm:t>
    </dgm:pt>
    <dgm:pt modelId="{80A3CDEE-738B-41B3-8FF4-AD958C8CD08E}">
      <dgm:prSet/>
      <dgm:spPr/>
      <dgm:t>
        <a:bodyPr/>
        <a:lstStyle/>
        <a:p>
          <a:r>
            <a:rPr lang="en-US" dirty="0"/>
            <a:t>Baseline Data</a:t>
          </a:r>
        </a:p>
      </dgm:t>
    </dgm:pt>
    <dgm:pt modelId="{E8B2880E-E4AD-49D6-A459-7C848B87D55D}" type="parTrans" cxnId="{975A9404-6E6A-47A0-A67F-2D6908BE1856}">
      <dgm:prSet/>
      <dgm:spPr/>
      <dgm:t>
        <a:bodyPr/>
        <a:lstStyle/>
        <a:p>
          <a:endParaRPr lang="en-US"/>
        </a:p>
      </dgm:t>
    </dgm:pt>
    <dgm:pt modelId="{9D42BC47-A0E9-424D-8ED4-AB905AA19C7E}" type="sibTrans" cxnId="{975A9404-6E6A-47A0-A67F-2D6908BE1856}">
      <dgm:prSet/>
      <dgm:spPr/>
      <dgm:t>
        <a:bodyPr/>
        <a:lstStyle/>
        <a:p>
          <a:endParaRPr lang="en-US"/>
        </a:p>
      </dgm:t>
    </dgm:pt>
    <dgm:pt modelId="{77B7BC7A-415C-49F8-ACF5-A6EDF4141B59}">
      <dgm:prSet/>
      <dgm:spPr/>
      <dgm:t>
        <a:bodyPr/>
        <a:lstStyle/>
        <a:p>
          <a:r>
            <a:rPr lang="en-US" dirty="0">
              <a:latin typeface="Aptos" panose="020B0004020202020204" pitchFamily="34" charset="0"/>
            </a:rPr>
            <a:t>Three years of relevant CDC light trap baseline data from non-event years</a:t>
          </a:r>
        </a:p>
      </dgm:t>
    </dgm:pt>
    <dgm:pt modelId="{50B50B52-638B-4300-A8A0-B79FA87A5508}" type="parTrans" cxnId="{7E022245-CCB4-4F3A-834D-ACF86743D554}">
      <dgm:prSet/>
      <dgm:spPr/>
      <dgm:t>
        <a:bodyPr/>
        <a:lstStyle/>
        <a:p>
          <a:endParaRPr lang="en-US"/>
        </a:p>
      </dgm:t>
    </dgm:pt>
    <dgm:pt modelId="{5D486366-15BE-48CC-9650-5F6402036690}" type="sibTrans" cxnId="{7E022245-CCB4-4F3A-834D-ACF86743D554}">
      <dgm:prSet/>
      <dgm:spPr/>
      <dgm:t>
        <a:bodyPr/>
        <a:lstStyle/>
        <a:p>
          <a:endParaRPr lang="en-US"/>
        </a:p>
      </dgm:t>
    </dgm:pt>
    <dgm:pt modelId="{31A9B964-C856-48BE-926E-DE0EC0EA2752}">
      <dgm:prSet/>
      <dgm:spPr/>
      <dgm:t>
        <a:bodyPr/>
        <a:lstStyle/>
        <a:p>
          <a:r>
            <a:rPr lang="en-US" dirty="0"/>
            <a:t>Maps</a:t>
          </a:r>
        </a:p>
      </dgm:t>
    </dgm:pt>
    <dgm:pt modelId="{02071DB7-05D6-4361-AF01-00349CDEF7D8}" type="parTrans" cxnId="{9366B21E-1B3A-4C81-BF22-B981F3DF5613}">
      <dgm:prSet/>
      <dgm:spPr/>
      <dgm:t>
        <a:bodyPr/>
        <a:lstStyle/>
        <a:p>
          <a:endParaRPr lang="en-US"/>
        </a:p>
      </dgm:t>
    </dgm:pt>
    <dgm:pt modelId="{80F6ABAD-00B3-414B-A22E-A3B73137EA78}" type="sibTrans" cxnId="{9366B21E-1B3A-4C81-BF22-B981F3DF5613}">
      <dgm:prSet/>
      <dgm:spPr/>
      <dgm:t>
        <a:bodyPr/>
        <a:lstStyle/>
        <a:p>
          <a:endParaRPr lang="en-US"/>
        </a:p>
      </dgm:t>
    </dgm:pt>
    <dgm:pt modelId="{931BB840-5E6F-4234-B47A-82023AF905F7}">
      <dgm:prSet/>
      <dgm:spPr/>
      <dgm:t>
        <a:bodyPr/>
        <a:lstStyle/>
        <a:p>
          <a:r>
            <a:rPr lang="en-US" sz="1800" dirty="0">
              <a:latin typeface="Aptos" panose="020B0004020202020204" pitchFamily="34" charset="0"/>
            </a:rPr>
            <a:t>Review current or create new maps illustrating of the potential areas affected</a:t>
          </a:r>
        </a:p>
      </dgm:t>
    </dgm:pt>
    <dgm:pt modelId="{01F58BA0-8393-45DF-BE65-C7A947835808}" type="parTrans" cxnId="{29176ED7-B2C1-4827-BA94-8A8A20EF5D4C}">
      <dgm:prSet/>
      <dgm:spPr/>
      <dgm:t>
        <a:bodyPr/>
        <a:lstStyle/>
        <a:p>
          <a:endParaRPr lang="en-US"/>
        </a:p>
      </dgm:t>
    </dgm:pt>
    <dgm:pt modelId="{B9481780-B38B-437B-8102-D138888346B4}" type="sibTrans" cxnId="{29176ED7-B2C1-4827-BA94-8A8A20EF5D4C}">
      <dgm:prSet/>
      <dgm:spPr/>
      <dgm:t>
        <a:bodyPr/>
        <a:lstStyle/>
        <a:p>
          <a:endParaRPr lang="en-US"/>
        </a:p>
      </dgm:t>
    </dgm:pt>
    <dgm:pt modelId="{F52CD3E0-77C2-46F1-BDF1-6DB96A9C7DF4}">
      <dgm:prSet/>
      <dgm:spPr/>
      <dgm:t>
        <a:bodyPr/>
        <a:lstStyle/>
        <a:p>
          <a:r>
            <a:rPr lang="en-US" dirty="0"/>
            <a:t>Press Release Plan</a:t>
          </a:r>
        </a:p>
      </dgm:t>
    </dgm:pt>
    <dgm:pt modelId="{E3263295-0BCF-4FAE-9D49-D9C7124878C0}" type="parTrans" cxnId="{2E544578-F3F4-4691-9605-F7680B577848}">
      <dgm:prSet/>
      <dgm:spPr/>
      <dgm:t>
        <a:bodyPr/>
        <a:lstStyle/>
        <a:p>
          <a:endParaRPr lang="en-US"/>
        </a:p>
      </dgm:t>
    </dgm:pt>
    <dgm:pt modelId="{67F0C251-6D4F-4034-8FEE-D8448AB7AA3A}" type="sibTrans" cxnId="{2E544578-F3F4-4691-9605-F7680B577848}">
      <dgm:prSet/>
      <dgm:spPr/>
      <dgm:t>
        <a:bodyPr/>
        <a:lstStyle/>
        <a:p>
          <a:endParaRPr lang="en-US"/>
        </a:p>
      </dgm:t>
    </dgm:pt>
    <dgm:pt modelId="{EEE30C6B-989B-42E6-BCA2-4A70562710AF}">
      <dgm:prSet/>
      <dgm:spPr/>
      <dgm:t>
        <a:bodyPr/>
        <a:lstStyle/>
        <a:p>
          <a:r>
            <a:rPr lang="en-US" dirty="0">
              <a:latin typeface="Aptos" panose="020B0004020202020204" pitchFamily="34" charset="0"/>
            </a:rPr>
            <a:t>It is the county’s responsibility to develop and implement the release of information regarding applications</a:t>
          </a:r>
        </a:p>
      </dgm:t>
    </dgm:pt>
    <dgm:pt modelId="{328E43A1-B8BE-4E53-92BB-57046C5D65A9}" type="parTrans" cxnId="{EE852E82-EA06-4944-A470-867E4C27FD50}">
      <dgm:prSet/>
      <dgm:spPr/>
      <dgm:t>
        <a:bodyPr/>
        <a:lstStyle/>
        <a:p>
          <a:endParaRPr lang="en-US"/>
        </a:p>
      </dgm:t>
    </dgm:pt>
    <dgm:pt modelId="{683CB253-F9B2-4119-AFFE-6A55324F7C8B}" type="sibTrans" cxnId="{EE852E82-EA06-4944-A470-867E4C27FD50}">
      <dgm:prSet/>
      <dgm:spPr/>
      <dgm:t>
        <a:bodyPr/>
        <a:lstStyle/>
        <a:p>
          <a:endParaRPr lang="en-US"/>
        </a:p>
      </dgm:t>
    </dgm:pt>
    <dgm:pt modelId="{9FC8605F-FE42-4845-B5D5-0A8D279DDEE9}">
      <dgm:prSet/>
      <dgm:spPr/>
      <dgm:t>
        <a:bodyPr/>
        <a:lstStyle/>
        <a:p>
          <a:r>
            <a:rPr lang="en-US" dirty="0">
              <a:latin typeface="Aptos" panose="020B0004020202020204" pitchFamily="34" charset="0"/>
            </a:rPr>
            <a:t>Assists in verifying the increase in mosquito populations post-storm</a:t>
          </a:r>
        </a:p>
      </dgm:t>
    </dgm:pt>
    <dgm:pt modelId="{EEDD26BC-EC41-4433-925E-28026E402EB7}" type="parTrans" cxnId="{2F3F7C42-3085-4A96-8E35-B4E821BCEDED}">
      <dgm:prSet/>
      <dgm:spPr/>
      <dgm:t>
        <a:bodyPr/>
        <a:lstStyle/>
        <a:p>
          <a:endParaRPr lang="en-US"/>
        </a:p>
      </dgm:t>
    </dgm:pt>
    <dgm:pt modelId="{387C9085-325D-4CE5-849B-D1706BD34E89}" type="sibTrans" cxnId="{2F3F7C42-3085-4A96-8E35-B4E821BCEDED}">
      <dgm:prSet/>
      <dgm:spPr/>
      <dgm:t>
        <a:bodyPr/>
        <a:lstStyle/>
        <a:p>
          <a:endParaRPr lang="en-US"/>
        </a:p>
      </dgm:t>
    </dgm:pt>
    <dgm:pt modelId="{E13D792D-EBE6-4156-97B3-59E2AB9CB984}">
      <dgm:prSet/>
      <dgm:spPr/>
      <dgm:t>
        <a:bodyPr/>
        <a:lstStyle/>
        <a:p>
          <a:r>
            <a:rPr lang="en-US" dirty="0">
              <a:latin typeface="Aptos" panose="020B0004020202020204" pitchFamily="34" charset="0"/>
            </a:rPr>
            <a:t>A template will be provided with the necessary time frame</a:t>
          </a:r>
        </a:p>
      </dgm:t>
    </dgm:pt>
    <dgm:pt modelId="{5F228937-C426-4892-B550-4FC29640CCCE}" type="parTrans" cxnId="{86459CDC-3ED9-44C3-957A-5505DC802366}">
      <dgm:prSet/>
      <dgm:spPr/>
      <dgm:t>
        <a:bodyPr/>
        <a:lstStyle/>
        <a:p>
          <a:endParaRPr lang="en-US"/>
        </a:p>
      </dgm:t>
    </dgm:pt>
    <dgm:pt modelId="{2EC39858-4B93-44E4-ABF4-598DCA2D4340}" type="sibTrans" cxnId="{86459CDC-3ED9-44C3-957A-5505DC802366}">
      <dgm:prSet/>
      <dgm:spPr/>
      <dgm:t>
        <a:bodyPr/>
        <a:lstStyle/>
        <a:p>
          <a:endParaRPr lang="en-US"/>
        </a:p>
      </dgm:t>
    </dgm:pt>
    <dgm:pt modelId="{083CD13E-08D8-49A8-8678-ACE2907AE914}">
      <dgm:prSet/>
      <dgm:spPr/>
      <dgm:t>
        <a:bodyPr/>
        <a:lstStyle/>
        <a:p>
          <a:r>
            <a:rPr lang="en-US" sz="1800" dirty="0">
              <a:latin typeface="Aptos" panose="020B0004020202020204" pitchFamily="34" charset="0"/>
            </a:rPr>
            <a:t>Requested zones should focus on critical response areas </a:t>
          </a:r>
        </a:p>
      </dgm:t>
    </dgm:pt>
    <dgm:pt modelId="{D45C01E1-11FD-4A44-A7BA-CD4B4F2A9C2F}" type="parTrans" cxnId="{CA4CCF8A-4666-4496-AA82-1BD936A288DD}">
      <dgm:prSet/>
      <dgm:spPr/>
      <dgm:t>
        <a:bodyPr/>
        <a:lstStyle/>
        <a:p>
          <a:endParaRPr lang="en-US"/>
        </a:p>
      </dgm:t>
    </dgm:pt>
    <dgm:pt modelId="{491A4DD0-4C42-4948-9DC2-C129C9805DC0}" type="sibTrans" cxnId="{CA4CCF8A-4666-4496-AA82-1BD936A288DD}">
      <dgm:prSet/>
      <dgm:spPr/>
      <dgm:t>
        <a:bodyPr/>
        <a:lstStyle/>
        <a:p>
          <a:endParaRPr lang="en-US"/>
        </a:p>
      </dgm:t>
    </dgm:pt>
    <dgm:pt modelId="{D4C35EB8-D8F3-45E3-8123-CFB47FB93D09}">
      <dgm:prSet/>
      <dgm:spPr/>
      <dgm:t>
        <a:bodyPr/>
        <a:lstStyle/>
        <a:p>
          <a:r>
            <a:rPr lang="en-US" sz="1800" dirty="0">
              <a:latin typeface="Aptos" panose="020B0004020202020204" pitchFamily="34" charset="0"/>
            </a:rPr>
            <a:t>County Flood Zone maps may be a useful tool</a:t>
          </a:r>
        </a:p>
      </dgm:t>
    </dgm:pt>
    <dgm:pt modelId="{BD47B7DF-EF7A-47AE-AED5-54431A8B3FA4}" type="parTrans" cxnId="{84140F40-EB7A-4014-9F72-8BCA4EE041F0}">
      <dgm:prSet/>
      <dgm:spPr/>
      <dgm:t>
        <a:bodyPr/>
        <a:lstStyle/>
        <a:p>
          <a:endParaRPr lang="en-US"/>
        </a:p>
      </dgm:t>
    </dgm:pt>
    <dgm:pt modelId="{E55498B2-0507-43C9-ADB3-C613C86298F7}" type="sibTrans" cxnId="{84140F40-EB7A-4014-9F72-8BCA4EE041F0}">
      <dgm:prSet/>
      <dgm:spPr/>
      <dgm:t>
        <a:bodyPr/>
        <a:lstStyle/>
        <a:p>
          <a:endParaRPr lang="en-US"/>
        </a:p>
      </dgm:t>
    </dgm:pt>
    <dgm:pt modelId="{3C1C6E19-11DA-40B9-AC55-C0E204382992}">
      <dgm:prSet/>
      <dgm:spPr/>
      <dgm:t>
        <a:bodyPr/>
        <a:lstStyle/>
        <a:p>
          <a:r>
            <a:rPr lang="en-US" dirty="0">
              <a:latin typeface="Aptos" panose="020B0004020202020204" pitchFamily="34" charset="0"/>
            </a:rPr>
            <a:t>Suggested release language provided with checklist</a:t>
          </a:r>
        </a:p>
      </dgm:t>
    </dgm:pt>
    <dgm:pt modelId="{EB9A3EB3-E2DE-433A-8A6B-1A83DC46AF27}" type="parTrans" cxnId="{8C67186B-8A7A-4F8C-B253-D8FD4F03CA92}">
      <dgm:prSet/>
      <dgm:spPr/>
      <dgm:t>
        <a:bodyPr/>
        <a:lstStyle/>
        <a:p>
          <a:endParaRPr lang="en-US"/>
        </a:p>
      </dgm:t>
    </dgm:pt>
    <dgm:pt modelId="{B9D216E1-02C5-45BD-A8FB-966D5AE8D6A3}" type="sibTrans" cxnId="{8C67186B-8A7A-4F8C-B253-D8FD4F03CA92}">
      <dgm:prSet/>
      <dgm:spPr/>
      <dgm:t>
        <a:bodyPr/>
        <a:lstStyle/>
        <a:p>
          <a:endParaRPr lang="en-US"/>
        </a:p>
      </dgm:t>
    </dgm:pt>
    <dgm:pt modelId="{11CB6056-4A86-4789-9109-4DFA90AEFB18}">
      <dgm:prSet/>
      <dgm:spPr/>
      <dgm:t>
        <a:bodyPr/>
        <a:lstStyle/>
        <a:p>
          <a:r>
            <a:rPr lang="en-US" dirty="0">
              <a:latin typeface="Aptos" panose="020B0004020202020204" pitchFamily="34" charset="0"/>
            </a:rPr>
            <a:t>Board of County Commissioners letter of support</a:t>
          </a:r>
        </a:p>
      </dgm:t>
    </dgm:pt>
    <dgm:pt modelId="{46341B45-1AD7-402C-B61D-505D068AC55D}" type="parTrans" cxnId="{CD45E2AD-D405-4504-9557-695EA01D8025}">
      <dgm:prSet/>
      <dgm:spPr/>
      <dgm:t>
        <a:bodyPr/>
        <a:lstStyle/>
        <a:p>
          <a:endParaRPr lang="en-US"/>
        </a:p>
      </dgm:t>
    </dgm:pt>
    <dgm:pt modelId="{C7D599E9-19F3-4D26-A8E5-BAED9020AD5E}" type="sibTrans" cxnId="{CD45E2AD-D405-4504-9557-695EA01D8025}">
      <dgm:prSet/>
      <dgm:spPr/>
      <dgm:t>
        <a:bodyPr/>
        <a:lstStyle/>
        <a:p>
          <a:endParaRPr lang="en-US"/>
        </a:p>
      </dgm:t>
    </dgm:pt>
    <dgm:pt modelId="{E6550060-0D08-4965-BFB9-F9A4BABBC12D}">
      <dgm:prSet/>
      <dgm:spPr/>
      <dgm:t>
        <a:bodyPr/>
        <a:lstStyle/>
        <a:p>
          <a:r>
            <a:rPr lang="en-US" dirty="0">
              <a:latin typeface="Aptos" panose="020B0004020202020204" pitchFamily="34" charset="0"/>
            </a:rPr>
            <a:t>Should have as much coverage as possible (i.e., press release, reverse 911 calls)</a:t>
          </a:r>
        </a:p>
      </dgm:t>
    </dgm:pt>
    <dgm:pt modelId="{B57FC3A6-F6C2-47BE-995C-D942C9C10401}" type="parTrans" cxnId="{04F2F6B1-11AA-45C5-AC2B-5D8DEDBBF61E}">
      <dgm:prSet/>
      <dgm:spPr/>
      <dgm:t>
        <a:bodyPr/>
        <a:lstStyle/>
        <a:p>
          <a:endParaRPr lang="en-US"/>
        </a:p>
      </dgm:t>
    </dgm:pt>
    <dgm:pt modelId="{05821D1C-A460-4C9A-8C82-ECBA4882A0DF}" type="sibTrans" cxnId="{04F2F6B1-11AA-45C5-AC2B-5D8DEDBBF61E}">
      <dgm:prSet/>
      <dgm:spPr/>
      <dgm:t>
        <a:bodyPr/>
        <a:lstStyle/>
        <a:p>
          <a:endParaRPr lang="en-US"/>
        </a:p>
      </dgm:t>
    </dgm:pt>
    <dgm:pt modelId="{B397B9C4-9B4A-4789-A38F-F894FC7ED4F5}" type="pres">
      <dgm:prSet presAssocID="{E4A41DA7-D74B-4BAC-A310-B5144705DBF9}" presName="linearFlow" presStyleCnt="0">
        <dgm:presLayoutVars>
          <dgm:dir/>
          <dgm:animLvl val="lvl"/>
          <dgm:resizeHandles val="exact"/>
        </dgm:presLayoutVars>
      </dgm:prSet>
      <dgm:spPr/>
    </dgm:pt>
    <dgm:pt modelId="{96F38807-9332-4DCD-9972-FA619C79D92E}" type="pres">
      <dgm:prSet presAssocID="{77A5FB5B-D4FA-4DF6-BFE7-E0848C72BA94}" presName="composite" presStyleCnt="0"/>
      <dgm:spPr/>
    </dgm:pt>
    <dgm:pt modelId="{4EA36AB5-E53E-4EF2-BF55-197853F35E3A}" type="pres">
      <dgm:prSet presAssocID="{77A5FB5B-D4FA-4DF6-BFE7-E0848C72BA94}" presName="parentText" presStyleLbl="alignNode1" presStyleIdx="0" presStyleCnt="4">
        <dgm:presLayoutVars>
          <dgm:chMax val="1"/>
          <dgm:bulletEnabled val="1"/>
        </dgm:presLayoutVars>
      </dgm:prSet>
      <dgm:spPr/>
    </dgm:pt>
    <dgm:pt modelId="{41A2A76A-16C5-483B-BA9D-0128B51AC5EC}" type="pres">
      <dgm:prSet presAssocID="{77A5FB5B-D4FA-4DF6-BFE7-E0848C72BA94}" presName="descendantText" presStyleLbl="alignAcc1" presStyleIdx="0" presStyleCnt="4" custScaleY="113769">
        <dgm:presLayoutVars>
          <dgm:bulletEnabled val="1"/>
        </dgm:presLayoutVars>
      </dgm:prSet>
      <dgm:spPr/>
    </dgm:pt>
    <dgm:pt modelId="{09504675-0C7C-48E2-8E91-696DAE60B78D}" type="pres">
      <dgm:prSet presAssocID="{1B3FCF2E-9F30-4435-9BA6-AD75719E7D34}" presName="sp" presStyleCnt="0"/>
      <dgm:spPr/>
    </dgm:pt>
    <dgm:pt modelId="{4322AD21-0854-4089-ABE5-09A949B476AD}" type="pres">
      <dgm:prSet presAssocID="{80A3CDEE-738B-41B3-8FF4-AD958C8CD08E}" presName="composite" presStyleCnt="0"/>
      <dgm:spPr/>
    </dgm:pt>
    <dgm:pt modelId="{422BAD7E-A9BA-4559-9F7C-E3B51DA49C76}" type="pres">
      <dgm:prSet presAssocID="{80A3CDEE-738B-41B3-8FF4-AD958C8CD08E}" presName="parentText" presStyleLbl="alignNode1" presStyleIdx="1" presStyleCnt="4">
        <dgm:presLayoutVars>
          <dgm:chMax val="1"/>
          <dgm:bulletEnabled val="1"/>
        </dgm:presLayoutVars>
      </dgm:prSet>
      <dgm:spPr/>
    </dgm:pt>
    <dgm:pt modelId="{F88D75F6-793F-4A40-ADC8-EA23FFED35A1}" type="pres">
      <dgm:prSet presAssocID="{80A3CDEE-738B-41B3-8FF4-AD958C8CD08E}" presName="descendantText" presStyleLbl="alignAcc1" presStyleIdx="1" presStyleCnt="4" custScaleY="142102">
        <dgm:presLayoutVars>
          <dgm:bulletEnabled val="1"/>
        </dgm:presLayoutVars>
      </dgm:prSet>
      <dgm:spPr/>
    </dgm:pt>
    <dgm:pt modelId="{2228D1DD-FBE9-4F1C-96F6-49DE64D1D735}" type="pres">
      <dgm:prSet presAssocID="{9D42BC47-A0E9-424D-8ED4-AB905AA19C7E}" presName="sp" presStyleCnt="0"/>
      <dgm:spPr/>
    </dgm:pt>
    <dgm:pt modelId="{E8D4974D-ACDC-494D-B5D6-649EA2BC47C8}" type="pres">
      <dgm:prSet presAssocID="{31A9B964-C856-48BE-926E-DE0EC0EA2752}" presName="composite" presStyleCnt="0"/>
      <dgm:spPr/>
    </dgm:pt>
    <dgm:pt modelId="{8935AF81-FD54-4398-B3DE-9A9A5B51096A}" type="pres">
      <dgm:prSet presAssocID="{31A9B964-C856-48BE-926E-DE0EC0EA2752}" presName="parentText" presStyleLbl="alignNode1" presStyleIdx="2" presStyleCnt="4">
        <dgm:presLayoutVars>
          <dgm:chMax val="1"/>
          <dgm:bulletEnabled val="1"/>
        </dgm:presLayoutVars>
      </dgm:prSet>
      <dgm:spPr/>
    </dgm:pt>
    <dgm:pt modelId="{061C9E6D-0C84-43D9-AF24-A04D9F7ACC73}" type="pres">
      <dgm:prSet presAssocID="{31A9B964-C856-48BE-926E-DE0EC0EA2752}" presName="descendantText" presStyleLbl="alignAcc1" presStyleIdx="2" presStyleCnt="4" custScaleY="150031">
        <dgm:presLayoutVars>
          <dgm:bulletEnabled val="1"/>
        </dgm:presLayoutVars>
      </dgm:prSet>
      <dgm:spPr/>
    </dgm:pt>
    <dgm:pt modelId="{8566FCFA-4376-4199-B2DD-249FAE1A95C6}" type="pres">
      <dgm:prSet presAssocID="{80F6ABAD-00B3-414B-A22E-A3B73137EA78}" presName="sp" presStyleCnt="0"/>
      <dgm:spPr/>
    </dgm:pt>
    <dgm:pt modelId="{94934601-158F-4C86-89A5-0E278309A846}" type="pres">
      <dgm:prSet presAssocID="{F52CD3E0-77C2-46F1-BDF1-6DB96A9C7DF4}" presName="composite" presStyleCnt="0"/>
      <dgm:spPr/>
    </dgm:pt>
    <dgm:pt modelId="{B757AFCB-60BD-4C1E-BD29-74999A76E02C}" type="pres">
      <dgm:prSet presAssocID="{F52CD3E0-77C2-46F1-BDF1-6DB96A9C7DF4}" presName="parentText" presStyleLbl="alignNode1" presStyleIdx="3" presStyleCnt="4">
        <dgm:presLayoutVars>
          <dgm:chMax val="1"/>
          <dgm:bulletEnabled val="1"/>
        </dgm:presLayoutVars>
      </dgm:prSet>
      <dgm:spPr/>
    </dgm:pt>
    <dgm:pt modelId="{58C93459-041B-4B6B-BFF1-BD222D1BA867}" type="pres">
      <dgm:prSet presAssocID="{F52CD3E0-77C2-46F1-BDF1-6DB96A9C7DF4}" presName="descendantText" presStyleLbl="alignAcc1" presStyleIdx="3" presStyleCnt="4" custScaleY="146680">
        <dgm:presLayoutVars>
          <dgm:bulletEnabled val="1"/>
        </dgm:presLayoutVars>
      </dgm:prSet>
      <dgm:spPr/>
    </dgm:pt>
  </dgm:ptLst>
  <dgm:cxnLst>
    <dgm:cxn modelId="{975A9404-6E6A-47A0-A67F-2D6908BE1856}" srcId="{E4A41DA7-D74B-4BAC-A310-B5144705DBF9}" destId="{80A3CDEE-738B-41B3-8FF4-AD958C8CD08E}" srcOrd="1" destOrd="0" parTransId="{E8B2880E-E4AD-49D6-A459-7C848B87D55D}" sibTransId="{9D42BC47-A0E9-424D-8ED4-AB905AA19C7E}"/>
    <dgm:cxn modelId="{2276960D-3CDF-4CB1-BC38-5D6A9D1B1BE3}" type="presOf" srcId="{9FC8605F-FE42-4845-B5D5-0A8D279DDEE9}" destId="{F88D75F6-793F-4A40-ADC8-EA23FFED35A1}" srcOrd="0" destOrd="1" presId="urn:microsoft.com/office/officeart/2005/8/layout/chevron2"/>
    <dgm:cxn modelId="{CFE75510-5872-4FE5-9AFF-88B3AA0985FB}" type="presOf" srcId="{D4C35EB8-D8F3-45E3-8123-CFB47FB93D09}" destId="{061C9E6D-0C84-43D9-AF24-A04D9F7ACC73}" srcOrd="0" destOrd="2" presId="urn:microsoft.com/office/officeart/2005/8/layout/chevron2"/>
    <dgm:cxn modelId="{680C8C13-F58B-4596-B764-DEEF5EAE13CA}" type="presOf" srcId="{12D49BD1-B335-4F00-9952-78C6DF36B6E5}" destId="{41A2A76A-16C5-483B-BA9D-0128B51AC5EC}" srcOrd="0" destOrd="0" presId="urn:microsoft.com/office/officeart/2005/8/layout/chevron2"/>
    <dgm:cxn modelId="{CD179817-8F37-4937-9D4E-5048CDD39138}" type="presOf" srcId="{083CD13E-08D8-49A8-8678-ACE2907AE914}" destId="{061C9E6D-0C84-43D9-AF24-A04D9F7ACC73}" srcOrd="0" destOrd="1" presId="urn:microsoft.com/office/officeart/2005/8/layout/chevron2"/>
    <dgm:cxn modelId="{9366B21E-1B3A-4C81-BF22-B981F3DF5613}" srcId="{E4A41DA7-D74B-4BAC-A310-B5144705DBF9}" destId="{31A9B964-C856-48BE-926E-DE0EC0EA2752}" srcOrd="2" destOrd="0" parTransId="{02071DB7-05D6-4361-AF01-00349CDEF7D8}" sibTransId="{80F6ABAD-00B3-414B-A22E-A3B73137EA78}"/>
    <dgm:cxn modelId="{803F5C3F-15FB-4D09-88D3-3171FD700DDD}" srcId="{E4A41DA7-D74B-4BAC-A310-B5144705DBF9}" destId="{77A5FB5B-D4FA-4DF6-BFE7-E0848C72BA94}" srcOrd="0" destOrd="0" parTransId="{F15CCFD3-C362-4198-A400-E543443ACAC5}" sibTransId="{1B3FCF2E-9F30-4435-9BA6-AD75719E7D34}"/>
    <dgm:cxn modelId="{84140F40-EB7A-4014-9F72-8BCA4EE041F0}" srcId="{31A9B964-C856-48BE-926E-DE0EC0EA2752}" destId="{D4C35EB8-D8F3-45E3-8123-CFB47FB93D09}" srcOrd="2" destOrd="0" parTransId="{BD47B7DF-EF7A-47AE-AED5-54431A8B3FA4}" sibTransId="{E55498B2-0507-43C9-ADB3-C613C86298F7}"/>
    <dgm:cxn modelId="{2F3F7C42-3085-4A96-8E35-B4E821BCEDED}" srcId="{80A3CDEE-738B-41B3-8FF4-AD958C8CD08E}" destId="{9FC8605F-FE42-4845-B5D5-0A8D279DDEE9}" srcOrd="1" destOrd="0" parTransId="{EEDD26BC-EC41-4433-925E-28026E402EB7}" sibTransId="{387C9085-325D-4CE5-849B-D1706BD34E89}"/>
    <dgm:cxn modelId="{98CA9763-F8AA-47CF-8476-97AB2E7F5BD7}" type="presOf" srcId="{F52CD3E0-77C2-46F1-BDF1-6DB96A9C7DF4}" destId="{B757AFCB-60BD-4C1E-BD29-74999A76E02C}" srcOrd="0" destOrd="0" presId="urn:microsoft.com/office/officeart/2005/8/layout/chevron2"/>
    <dgm:cxn modelId="{7E022245-CCB4-4F3A-834D-ACF86743D554}" srcId="{80A3CDEE-738B-41B3-8FF4-AD958C8CD08E}" destId="{77B7BC7A-415C-49F8-ACF5-A6EDF4141B59}" srcOrd="0" destOrd="0" parTransId="{50B50B52-638B-4300-A8A0-B79FA87A5508}" sibTransId="{5D486366-15BE-48CC-9650-5F6402036690}"/>
    <dgm:cxn modelId="{CE26F268-9085-43C2-A49B-640B2A26E964}" srcId="{77A5FB5B-D4FA-4DF6-BFE7-E0848C72BA94}" destId="{12D49BD1-B335-4F00-9952-78C6DF36B6E5}" srcOrd="0" destOrd="0" parTransId="{BBB5EBE4-2E93-4002-8D68-FB5DD3F742E6}" sibTransId="{F29A0981-FE2D-4781-B1CC-C802BFB84803}"/>
    <dgm:cxn modelId="{8C67186B-8A7A-4F8C-B253-D8FD4F03CA92}" srcId="{F52CD3E0-77C2-46F1-BDF1-6DB96A9C7DF4}" destId="{3C1C6E19-11DA-40B9-AC55-C0E204382992}" srcOrd="2" destOrd="0" parTransId="{EB9A3EB3-E2DE-433A-8A6B-1A83DC46AF27}" sibTransId="{B9D216E1-02C5-45BD-A8FB-966D5AE8D6A3}"/>
    <dgm:cxn modelId="{D6C1C870-B2A6-47A3-8183-0075176D6FD1}" type="presOf" srcId="{80A3CDEE-738B-41B3-8FF4-AD958C8CD08E}" destId="{422BAD7E-A9BA-4559-9F7C-E3B51DA49C76}" srcOrd="0" destOrd="0" presId="urn:microsoft.com/office/officeart/2005/8/layout/chevron2"/>
    <dgm:cxn modelId="{2E544578-F3F4-4691-9605-F7680B577848}" srcId="{E4A41DA7-D74B-4BAC-A310-B5144705DBF9}" destId="{F52CD3E0-77C2-46F1-BDF1-6DB96A9C7DF4}" srcOrd="3" destOrd="0" parTransId="{E3263295-0BCF-4FAE-9D49-D9C7124878C0}" sibTransId="{67F0C251-6D4F-4034-8FEE-D8448AB7AA3A}"/>
    <dgm:cxn modelId="{EE852E82-EA06-4944-A470-867E4C27FD50}" srcId="{F52CD3E0-77C2-46F1-BDF1-6DB96A9C7DF4}" destId="{EEE30C6B-989B-42E6-BCA2-4A70562710AF}" srcOrd="0" destOrd="0" parTransId="{328E43A1-B8BE-4E53-92BB-57046C5D65A9}" sibTransId="{683CB253-F9B2-4119-AFFE-6A55324F7C8B}"/>
    <dgm:cxn modelId="{D8F37C86-6793-43F3-8A23-8AA11CF864CE}" type="presOf" srcId="{11CB6056-4A86-4789-9109-4DFA90AEFB18}" destId="{41A2A76A-16C5-483B-BA9D-0128B51AC5EC}" srcOrd="0" destOrd="1" presId="urn:microsoft.com/office/officeart/2005/8/layout/chevron2"/>
    <dgm:cxn modelId="{CA4CCF8A-4666-4496-AA82-1BD936A288DD}" srcId="{31A9B964-C856-48BE-926E-DE0EC0EA2752}" destId="{083CD13E-08D8-49A8-8678-ACE2907AE914}" srcOrd="1" destOrd="0" parTransId="{D45C01E1-11FD-4A44-A7BA-CD4B4F2A9C2F}" sibTransId="{491A4DD0-4C42-4948-9DC2-C129C9805DC0}"/>
    <dgm:cxn modelId="{F5F9398C-925E-4C83-A566-3452726B913D}" type="presOf" srcId="{77A5FB5B-D4FA-4DF6-BFE7-E0848C72BA94}" destId="{4EA36AB5-E53E-4EF2-BF55-197853F35E3A}" srcOrd="0" destOrd="0" presId="urn:microsoft.com/office/officeart/2005/8/layout/chevron2"/>
    <dgm:cxn modelId="{1514B190-C09D-48FD-A217-F486D991A965}" type="presOf" srcId="{E6550060-0D08-4965-BFB9-F9A4BABBC12D}" destId="{58C93459-041B-4B6B-BFF1-BD222D1BA867}" srcOrd="0" destOrd="1" presId="urn:microsoft.com/office/officeart/2005/8/layout/chevron2"/>
    <dgm:cxn modelId="{D0A47295-A9C5-422C-B9BD-32C844F2F33A}" type="presOf" srcId="{31A9B964-C856-48BE-926E-DE0EC0EA2752}" destId="{8935AF81-FD54-4398-B3DE-9A9A5B51096A}" srcOrd="0" destOrd="0" presId="urn:microsoft.com/office/officeart/2005/8/layout/chevron2"/>
    <dgm:cxn modelId="{52A530A2-2006-49A5-BE8C-9CB1D60A791B}" type="presOf" srcId="{3C1C6E19-11DA-40B9-AC55-C0E204382992}" destId="{58C93459-041B-4B6B-BFF1-BD222D1BA867}" srcOrd="0" destOrd="2" presId="urn:microsoft.com/office/officeart/2005/8/layout/chevron2"/>
    <dgm:cxn modelId="{CD45E2AD-D405-4504-9557-695EA01D8025}" srcId="{77A5FB5B-D4FA-4DF6-BFE7-E0848C72BA94}" destId="{11CB6056-4A86-4789-9109-4DFA90AEFB18}" srcOrd="1" destOrd="0" parTransId="{46341B45-1AD7-402C-B61D-505D068AC55D}" sibTransId="{C7D599E9-19F3-4D26-A8E5-BAED9020AD5E}"/>
    <dgm:cxn modelId="{04F2F6B1-11AA-45C5-AC2B-5D8DEDBBF61E}" srcId="{F52CD3E0-77C2-46F1-BDF1-6DB96A9C7DF4}" destId="{E6550060-0D08-4965-BFB9-F9A4BABBC12D}" srcOrd="1" destOrd="0" parTransId="{B57FC3A6-F6C2-47BE-995C-D942C9C10401}" sibTransId="{05821D1C-A460-4C9A-8C82-ECBA4882A0DF}"/>
    <dgm:cxn modelId="{E6AAEBC2-D515-4F9E-9373-82719A75EFFB}" type="presOf" srcId="{931BB840-5E6F-4234-B47A-82023AF905F7}" destId="{061C9E6D-0C84-43D9-AF24-A04D9F7ACC73}" srcOrd="0" destOrd="0" presId="urn:microsoft.com/office/officeart/2005/8/layout/chevron2"/>
    <dgm:cxn modelId="{688755C5-FC15-4A2C-A7FB-468F9E29D67E}" type="presOf" srcId="{77B7BC7A-415C-49F8-ACF5-A6EDF4141B59}" destId="{F88D75F6-793F-4A40-ADC8-EA23FFED35A1}" srcOrd="0" destOrd="0" presId="urn:microsoft.com/office/officeart/2005/8/layout/chevron2"/>
    <dgm:cxn modelId="{29176ED7-B2C1-4827-BA94-8A8A20EF5D4C}" srcId="{31A9B964-C856-48BE-926E-DE0EC0EA2752}" destId="{931BB840-5E6F-4234-B47A-82023AF905F7}" srcOrd="0" destOrd="0" parTransId="{01F58BA0-8393-45DF-BE65-C7A947835808}" sibTransId="{B9481780-B38B-437B-8102-D138888346B4}"/>
    <dgm:cxn modelId="{86459CDC-3ED9-44C3-957A-5505DC802366}" srcId="{80A3CDEE-738B-41B3-8FF4-AD958C8CD08E}" destId="{E13D792D-EBE6-4156-97B3-59E2AB9CB984}" srcOrd="2" destOrd="0" parTransId="{5F228937-C426-4892-B550-4FC29640CCCE}" sibTransId="{2EC39858-4B93-44E4-ABF4-598DCA2D4340}"/>
    <dgm:cxn modelId="{A5B7BCDC-54BB-4757-B467-46D14AD4FDC5}" type="presOf" srcId="{E4A41DA7-D74B-4BAC-A310-B5144705DBF9}" destId="{B397B9C4-9B4A-4789-A38F-F894FC7ED4F5}" srcOrd="0" destOrd="0" presId="urn:microsoft.com/office/officeart/2005/8/layout/chevron2"/>
    <dgm:cxn modelId="{E5F7B8EA-2F57-4C4A-B113-E89D1C1EA50B}" type="presOf" srcId="{EEE30C6B-989B-42E6-BCA2-4A70562710AF}" destId="{58C93459-041B-4B6B-BFF1-BD222D1BA867}" srcOrd="0" destOrd="0" presId="urn:microsoft.com/office/officeart/2005/8/layout/chevron2"/>
    <dgm:cxn modelId="{F131FFF2-6488-4F8B-B615-653D83866175}" type="presOf" srcId="{E13D792D-EBE6-4156-97B3-59E2AB9CB984}" destId="{F88D75F6-793F-4A40-ADC8-EA23FFED35A1}" srcOrd="0" destOrd="2" presId="urn:microsoft.com/office/officeart/2005/8/layout/chevron2"/>
    <dgm:cxn modelId="{DCDC3E6E-9A6A-4404-B297-014285559512}" type="presParOf" srcId="{B397B9C4-9B4A-4789-A38F-F894FC7ED4F5}" destId="{96F38807-9332-4DCD-9972-FA619C79D92E}" srcOrd="0" destOrd="0" presId="urn:microsoft.com/office/officeart/2005/8/layout/chevron2"/>
    <dgm:cxn modelId="{95C0BEFB-7C72-4624-A45C-E8DCCDB001D7}" type="presParOf" srcId="{96F38807-9332-4DCD-9972-FA619C79D92E}" destId="{4EA36AB5-E53E-4EF2-BF55-197853F35E3A}" srcOrd="0" destOrd="0" presId="urn:microsoft.com/office/officeart/2005/8/layout/chevron2"/>
    <dgm:cxn modelId="{280C750C-A3DE-4135-85A0-E5207FB143D0}" type="presParOf" srcId="{96F38807-9332-4DCD-9972-FA619C79D92E}" destId="{41A2A76A-16C5-483B-BA9D-0128B51AC5EC}" srcOrd="1" destOrd="0" presId="urn:microsoft.com/office/officeart/2005/8/layout/chevron2"/>
    <dgm:cxn modelId="{EFC6A162-6190-4769-B6A5-0551921F27C1}" type="presParOf" srcId="{B397B9C4-9B4A-4789-A38F-F894FC7ED4F5}" destId="{09504675-0C7C-48E2-8E91-696DAE60B78D}" srcOrd="1" destOrd="0" presId="urn:microsoft.com/office/officeart/2005/8/layout/chevron2"/>
    <dgm:cxn modelId="{61AC56DF-D042-42AA-874F-FB1835421882}" type="presParOf" srcId="{B397B9C4-9B4A-4789-A38F-F894FC7ED4F5}" destId="{4322AD21-0854-4089-ABE5-09A949B476AD}" srcOrd="2" destOrd="0" presId="urn:microsoft.com/office/officeart/2005/8/layout/chevron2"/>
    <dgm:cxn modelId="{83FEDD33-507F-47D2-B8A3-6A971CB659D9}" type="presParOf" srcId="{4322AD21-0854-4089-ABE5-09A949B476AD}" destId="{422BAD7E-A9BA-4559-9F7C-E3B51DA49C76}" srcOrd="0" destOrd="0" presId="urn:microsoft.com/office/officeart/2005/8/layout/chevron2"/>
    <dgm:cxn modelId="{6901E4EC-C268-47B9-A6AD-4E3474DF0B6B}" type="presParOf" srcId="{4322AD21-0854-4089-ABE5-09A949B476AD}" destId="{F88D75F6-793F-4A40-ADC8-EA23FFED35A1}" srcOrd="1" destOrd="0" presId="urn:microsoft.com/office/officeart/2005/8/layout/chevron2"/>
    <dgm:cxn modelId="{6FE925F3-44E3-4363-A54B-F6D7629D4BB8}" type="presParOf" srcId="{B397B9C4-9B4A-4789-A38F-F894FC7ED4F5}" destId="{2228D1DD-FBE9-4F1C-96F6-49DE64D1D735}" srcOrd="3" destOrd="0" presId="urn:microsoft.com/office/officeart/2005/8/layout/chevron2"/>
    <dgm:cxn modelId="{4D2F4219-BF7F-4E4D-AA82-06CB03A6E4D4}" type="presParOf" srcId="{B397B9C4-9B4A-4789-A38F-F894FC7ED4F5}" destId="{E8D4974D-ACDC-494D-B5D6-649EA2BC47C8}" srcOrd="4" destOrd="0" presId="urn:microsoft.com/office/officeart/2005/8/layout/chevron2"/>
    <dgm:cxn modelId="{8DDFE979-F6C2-4D69-9A4F-59DBF19864FF}" type="presParOf" srcId="{E8D4974D-ACDC-494D-B5D6-649EA2BC47C8}" destId="{8935AF81-FD54-4398-B3DE-9A9A5B51096A}" srcOrd="0" destOrd="0" presId="urn:microsoft.com/office/officeart/2005/8/layout/chevron2"/>
    <dgm:cxn modelId="{70A0E15C-6707-4F7D-B2C7-DAEC884004DA}" type="presParOf" srcId="{E8D4974D-ACDC-494D-B5D6-649EA2BC47C8}" destId="{061C9E6D-0C84-43D9-AF24-A04D9F7ACC73}" srcOrd="1" destOrd="0" presId="urn:microsoft.com/office/officeart/2005/8/layout/chevron2"/>
    <dgm:cxn modelId="{73DBF464-078A-4D69-A233-F7E7651E33BB}" type="presParOf" srcId="{B397B9C4-9B4A-4789-A38F-F894FC7ED4F5}" destId="{8566FCFA-4376-4199-B2DD-249FAE1A95C6}" srcOrd="5" destOrd="0" presId="urn:microsoft.com/office/officeart/2005/8/layout/chevron2"/>
    <dgm:cxn modelId="{2A9D20F6-BBF1-4D25-8E1E-6894F52F58B4}" type="presParOf" srcId="{B397B9C4-9B4A-4789-A38F-F894FC7ED4F5}" destId="{94934601-158F-4C86-89A5-0E278309A846}" srcOrd="6" destOrd="0" presId="urn:microsoft.com/office/officeart/2005/8/layout/chevron2"/>
    <dgm:cxn modelId="{3AC4DFE3-C6C3-40DA-9146-5624C4E15313}" type="presParOf" srcId="{94934601-158F-4C86-89A5-0E278309A846}" destId="{B757AFCB-60BD-4C1E-BD29-74999A76E02C}" srcOrd="0" destOrd="0" presId="urn:microsoft.com/office/officeart/2005/8/layout/chevron2"/>
    <dgm:cxn modelId="{3D3F11AE-AD6B-4C15-91F0-C9AD807B16EB}" type="presParOf" srcId="{94934601-158F-4C86-89A5-0E278309A846}" destId="{58C93459-041B-4B6B-BFF1-BD222D1BA86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A41DA7-D74B-4BAC-A310-B5144705DBF9}"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77A5FB5B-D4FA-4DF6-BFE7-E0848C72BA94}">
      <dgm:prSet/>
      <dgm:spPr/>
      <dgm:t>
        <a:bodyPr/>
        <a:lstStyle/>
        <a:p>
          <a:r>
            <a:rPr lang="en-US"/>
            <a:t>Weather</a:t>
          </a:r>
        </a:p>
      </dgm:t>
    </dgm:pt>
    <dgm:pt modelId="{F15CCFD3-C362-4198-A400-E543443ACAC5}" type="parTrans" cxnId="{803F5C3F-15FB-4D09-88D3-3171FD700DDD}">
      <dgm:prSet/>
      <dgm:spPr/>
      <dgm:t>
        <a:bodyPr/>
        <a:lstStyle/>
        <a:p>
          <a:endParaRPr lang="en-US"/>
        </a:p>
      </dgm:t>
    </dgm:pt>
    <dgm:pt modelId="{1B3FCF2E-9F30-4435-9BA6-AD75719E7D34}" type="sibTrans" cxnId="{803F5C3F-15FB-4D09-88D3-3171FD700DDD}">
      <dgm:prSet/>
      <dgm:spPr/>
      <dgm:t>
        <a:bodyPr/>
        <a:lstStyle/>
        <a:p>
          <a:endParaRPr lang="en-US"/>
        </a:p>
      </dgm:t>
    </dgm:pt>
    <dgm:pt modelId="{12D49BD1-B335-4F00-9952-78C6DF36B6E5}">
      <dgm:prSet/>
      <dgm:spPr/>
      <dgm:t>
        <a:bodyPr/>
        <a:lstStyle/>
        <a:p>
          <a:r>
            <a:rPr lang="en-US" dirty="0">
              <a:latin typeface="Aptos" panose="020B0004020202020204" pitchFamily="34" charset="0"/>
            </a:rPr>
            <a:t>Rain delays</a:t>
          </a:r>
        </a:p>
      </dgm:t>
    </dgm:pt>
    <dgm:pt modelId="{BBB5EBE4-2E93-4002-8D68-FB5DD3F742E6}" type="parTrans" cxnId="{CE26F268-9085-43C2-A49B-640B2A26E964}">
      <dgm:prSet/>
      <dgm:spPr/>
      <dgm:t>
        <a:bodyPr/>
        <a:lstStyle/>
        <a:p>
          <a:endParaRPr lang="en-US"/>
        </a:p>
      </dgm:t>
    </dgm:pt>
    <dgm:pt modelId="{F29A0981-FE2D-4781-B1CC-C802BFB84803}" type="sibTrans" cxnId="{CE26F268-9085-43C2-A49B-640B2A26E964}">
      <dgm:prSet/>
      <dgm:spPr/>
      <dgm:t>
        <a:bodyPr/>
        <a:lstStyle/>
        <a:p>
          <a:endParaRPr lang="en-US"/>
        </a:p>
      </dgm:t>
    </dgm:pt>
    <dgm:pt modelId="{72756167-2336-405D-8C5A-9A61C0D6BA18}">
      <dgm:prSet/>
      <dgm:spPr/>
      <dgm:t>
        <a:bodyPr/>
        <a:lstStyle/>
        <a:p>
          <a:r>
            <a:rPr lang="en-US" dirty="0">
              <a:latin typeface="Aptos" panose="020B0004020202020204" pitchFamily="34" charset="0"/>
            </a:rPr>
            <a:t>Temperature below pesticide label rate</a:t>
          </a:r>
        </a:p>
      </dgm:t>
    </dgm:pt>
    <dgm:pt modelId="{45CDF43C-B66E-4A23-AA26-798C04D201A7}" type="parTrans" cxnId="{5A45A97B-BF66-4867-868B-763E785B946F}">
      <dgm:prSet/>
      <dgm:spPr/>
      <dgm:t>
        <a:bodyPr/>
        <a:lstStyle/>
        <a:p>
          <a:endParaRPr lang="en-US"/>
        </a:p>
      </dgm:t>
    </dgm:pt>
    <dgm:pt modelId="{245D3762-DE7F-4649-A433-CCEE1BA88502}" type="sibTrans" cxnId="{5A45A97B-BF66-4867-868B-763E785B946F}">
      <dgm:prSet/>
      <dgm:spPr/>
      <dgm:t>
        <a:bodyPr/>
        <a:lstStyle/>
        <a:p>
          <a:endParaRPr lang="en-US"/>
        </a:p>
      </dgm:t>
    </dgm:pt>
    <dgm:pt modelId="{494E98D7-C36B-4F8B-A063-FFE2BA627241}">
      <dgm:prSet/>
      <dgm:spPr/>
      <dgm:t>
        <a:bodyPr/>
        <a:lstStyle/>
        <a:p>
          <a:r>
            <a:rPr lang="en-US" dirty="0">
              <a:latin typeface="Aptos" panose="020B0004020202020204" pitchFamily="34" charset="0"/>
            </a:rPr>
            <a:t>Wind speed at time of applications</a:t>
          </a:r>
        </a:p>
      </dgm:t>
    </dgm:pt>
    <dgm:pt modelId="{6C070214-AE96-402C-B770-F0A2CC61F03F}" type="parTrans" cxnId="{33024913-BCD8-4D59-A9A2-BCDF382CC7AF}">
      <dgm:prSet/>
      <dgm:spPr/>
      <dgm:t>
        <a:bodyPr/>
        <a:lstStyle/>
        <a:p>
          <a:endParaRPr lang="en-US"/>
        </a:p>
      </dgm:t>
    </dgm:pt>
    <dgm:pt modelId="{AD591C03-01F4-4111-9920-987CF0543F94}" type="sibTrans" cxnId="{33024913-BCD8-4D59-A9A2-BCDF382CC7AF}">
      <dgm:prSet/>
      <dgm:spPr/>
      <dgm:t>
        <a:bodyPr/>
        <a:lstStyle/>
        <a:p>
          <a:endParaRPr lang="en-US"/>
        </a:p>
      </dgm:t>
    </dgm:pt>
    <dgm:pt modelId="{80A3CDEE-738B-41B3-8FF4-AD958C8CD08E}">
      <dgm:prSet/>
      <dgm:spPr/>
      <dgm:t>
        <a:bodyPr/>
        <a:lstStyle/>
        <a:p>
          <a:r>
            <a:rPr lang="en-US"/>
            <a:t>Mechanical</a:t>
          </a:r>
        </a:p>
      </dgm:t>
    </dgm:pt>
    <dgm:pt modelId="{E8B2880E-E4AD-49D6-A459-7C848B87D55D}" type="parTrans" cxnId="{975A9404-6E6A-47A0-A67F-2D6908BE1856}">
      <dgm:prSet/>
      <dgm:spPr/>
      <dgm:t>
        <a:bodyPr/>
        <a:lstStyle/>
        <a:p>
          <a:endParaRPr lang="en-US"/>
        </a:p>
      </dgm:t>
    </dgm:pt>
    <dgm:pt modelId="{9D42BC47-A0E9-424D-8ED4-AB905AA19C7E}" type="sibTrans" cxnId="{975A9404-6E6A-47A0-A67F-2D6908BE1856}">
      <dgm:prSet/>
      <dgm:spPr/>
      <dgm:t>
        <a:bodyPr/>
        <a:lstStyle/>
        <a:p>
          <a:endParaRPr lang="en-US"/>
        </a:p>
      </dgm:t>
    </dgm:pt>
    <dgm:pt modelId="{77B7BC7A-415C-49F8-ACF5-A6EDF4141B59}">
      <dgm:prSet/>
      <dgm:spPr/>
      <dgm:t>
        <a:bodyPr/>
        <a:lstStyle/>
        <a:p>
          <a:r>
            <a:rPr lang="en-US" dirty="0">
              <a:latin typeface="Aptos" panose="020B0004020202020204" pitchFamily="34" charset="0"/>
            </a:rPr>
            <a:t>Dedicated planes</a:t>
          </a:r>
        </a:p>
      </dgm:t>
    </dgm:pt>
    <dgm:pt modelId="{50B50B52-638B-4300-A8A0-B79FA87A5508}" type="parTrans" cxnId="{7E022245-CCB4-4F3A-834D-ACF86743D554}">
      <dgm:prSet/>
      <dgm:spPr/>
      <dgm:t>
        <a:bodyPr/>
        <a:lstStyle/>
        <a:p>
          <a:endParaRPr lang="en-US"/>
        </a:p>
      </dgm:t>
    </dgm:pt>
    <dgm:pt modelId="{5D486366-15BE-48CC-9650-5F6402036690}" type="sibTrans" cxnId="{7E022245-CCB4-4F3A-834D-ACF86743D554}">
      <dgm:prSet/>
      <dgm:spPr/>
      <dgm:t>
        <a:bodyPr/>
        <a:lstStyle/>
        <a:p>
          <a:endParaRPr lang="en-US"/>
        </a:p>
      </dgm:t>
    </dgm:pt>
    <dgm:pt modelId="{53FD545F-F309-429D-86DA-A90A378C2DEB}">
      <dgm:prSet/>
      <dgm:spPr/>
      <dgm:t>
        <a:bodyPr/>
        <a:lstStyle/>
        <a:p>
          <a:r>
            <a:rPr lang="en-US" dirty="0">
              <a:latin typeface="Aptos" panose="020B0004020202020204" pitchFamily="34" charset="0"/>
            </a:rPr>
            <a:t>Plane malfunction</a:t>
          </a:r>
        </a:p>
      </dgm:t>
    </dgm:pt>
    <dgm:pt modelId="{6BC1541E-4441-4614-B754-432344AE1447}" type="parTrans" cxnId="{DBDBDF3A-013F-44FA-B0FE-95FB2EC2AE59}">
      <dgm:prSet/>
      <dgm:spPr/>
      <dgm:t>
        <a:bodyPr/>
        <a:lstStyle/>
        <a:p>
          <a:endParaRPr lang="en-US"/>
        </a:p>
      </dgm:t>
    </dgm:pt>
    <dgm:pt modelId="{91EA0EF6-8BAD-447B-8E57-10055043B616}" type="sibTrans" cxnId="{DBDBDF3A-013F-44FA-B0FE-95FB2EC2AE59}">
      <dgm:prSet/>
      <dgm:spPr/>
      <dgm:t>
        <a:bodyPr/>
        <a:lstStyle/>
        <a:p>
          <a:endParaRPr lang="en-US"/>
        </a:p>
      </dgm:t>
    </dgm:pt>
    <dgm:pt modelId="{E8DE0A1C-8041-4425-AA17-691EB5FCD0E6}">
      <dgm:prSet/>
      <dgm:spPr/>
      <dgm:t>
        <a:bodyPr/>
        <a:lstStyle/>
        <a:p>
          <a:r>
            <a:rPr lang="en-US">
              <a:latin typeface="Aptos" panose="020B0004020202020204" pitchFamily="34" charset="0"/>
            </a:rPr>
            <a:t>Fuel issues</a:t>
          </a:r>
        </a:p>
      </dgm:t>
    </dgm:pt>
    <dgm:pt modelId="{109BDD2A-3DB9-4BF1-B033-A34C4E3F596F}" type="parTrans" cxnId="{D27208EE-B112-4EC7-8BBA-C42A52F9E8DA}">
      <dgm:prSet/>
      <dgm:spPr/>
      <dgm:t>
        <a:bodyPr/>
        <a:lstStyle/>
        <a:p>
          <a:endParaRPr lang="en-US"/>
        </a:p>
      </dgm:t>
    </dgm:pt>
    <dgm:pt modelId="{B29D8443-55B4-446F-9483-D90593B74623}" type="sibTrans" cxnId="{D27208EE-B112-4EC7-8BBA-C42A52F9E8DA}">
      <dgm:prSet/>
      <dgm:spPr/>
      <dgm:t>
        <a:bodyPr/>
        <a:lstStyle/>
        <a:p>
          <a:endParaRPr lang="en-US"/>
        </a:p>
      </dgm:t>
    </dgm:pt>
    <dgm:pt modelId="{00D47AEC-9092-4E1C-81BD-601F1499EF2A}">
      <dgm:prSet/>
      <dgm:spPr/>
      <dgm:t>
        <a:bodyPr/>
        <a:lstStyle/>
        <a:p>
          <a:r>
            <a:rPr lang="en-US" dirty="0">
              <a:latin typeface="Aptos" panose="020B0004020202020204" pitchFamily="34" charset="0"/>
            </a:rPr>
            <a:t>Equipment issues</a:t>
          </a:r>
        </a:p>
      </dgm:t>
    </dgm:pt>
    <dgm:pt modelId="{42737E4F-76B7-4BF7-ABE2-7F76E4B11A28}" type="parTrans" cxnId="{BF2CAF48-5D5A-4C4B-9576-E8B4AE68ED63}">
      <dgm:prSet/>
      <dgm:spPr/>
      <dgm:t>
        <a:bodyPr/>
        <a:lstStyle/>
        <a:p>
          <a:endParaRPr lang="en-US"/>
        </a:p>
      </dgm:t>
    </dgm:pt>
    <dgm:pt modelId="{D762DCDF-2391-4C4F-9F85-BD2340332A46}" type="sibTrans" cxnId="{BF2CAF48-5D5A-4C4B-9576-E8B4AE68ED63}">
      <dgm:prSet/>
      <dgm:spPr/>
      <dgm:t>
        <a:bodyPr/>
        <a:lstStyle/>
        <a:p>
          <a:endParaRPr lang="en-US"/>
        </a:p>
      </dgm:t>
    </dgm:pt>
    <dgm:pt modelId="{2731373C-8E8D-4073-BF8F-3F7A610AB48A}">
      <dgm:prSet/>
      <dgm:spPr/>
      <dgm:t>
        <a:bodyPr/>
        <a:lstStyle/>
        <a:p>
          <a:r>
            <a:rPr lang="en-US" dirty="0">
              <a:latin typeface="Aptos" panose="020B0004020202020204" pitchFamily="34" charset="0"/>
            </a:rPr>
            <a:t>Pesticide availability</a:t>
          </a:r>
        </a:p>
      </dgm:t>
    </dgm:pt>
    <dgm:pt modelId="{F1E49F36-23DE-4F21-86DA-D9020D6FCB17}" type="parTrans" cxnId="{6FB0DCA0-F7B6-474B-A2C3-CC4FBE56CBE5}">
      <dgm:prSet/>
      <dgm:spPr/>
      <dgm:t>
        <a:bodyPr/>
        <a:lstStyle/>
        <a:p>
          <a:endParaRPr lang="en-US"/>
        </a:p>
      </dgm:t>
    </dgm:pt>
    <dgm:pt modelId="{C4BAD3FC-504B-480D-BE90-1244F4809818}" type="sibTrans" cxnId="{6FB0DCA0-F7B6-474B-A2C3-CC4FBE56CBE5}">
      <dgm:prSet/>
      <dgm:spPr/>
      <dgm:t>
        <a:bodyPr/>
        <a:lstStyle/>
        <a:p>
          <a:endParaRPr lang="en-US"/>
        </a:p>
      </dgm:t>
    </dgm:pt>
    <dgm:pt modelId="{31A9B964-C856-48BE-926E-DE0EC0EA2752}">
      <dgm:prSet/>
      <dgm:spPr/>
      <dgm:t>
        <a:bodyPr/>
        <a:lstStyle/>
        <a:p>
          <a:r>
            <a:rPr lang="en-US"/>
            <a:t>Personnel</a:t>
          </a:r>
        </a:p>
      </dgm:t>
    </dgm:pt>
    <dgm:pt modelId="{02071DB7-05D6-4361-AF01-00349CDEF7D8}" type="parTrans" cxnId="{9366B21E-1B3A-4C81-BF22-B981F3DF5613}">
      <dgm:prSet/>
      <dgm:spPr/>
      <dgm:t>
        <a:bodyPr/>
        <a:lstStyle/>
        <a:p>
          <a:endParaRPr lang="en-US"/>
        </a:p>
      </dgm:t>
    </dgm:pt>
    <dgm:pt modelId="{80F6ABAD-00B3-414B-A22E-A3B73137EA78}" type="sibTrans" cxnId="{9366B21E-1B3A-4C81-BF22-B981F3DF5613}">
      <dgm:prSet/>
      <dgm:spPr/>
      <dgm:t>
        <a:bodyPr/>
        <a:lstStyle/>
        <a:p>
          <a:endParaRPr lang="en-US"/>
        </a:p>
      </dgm:t>
    </dgm:pt>
    <dgm:pt modelId="{931BB840-5E6F-4234-B47A-82023AF905F7}">
      <dgm:prSet/>
      <dgm:spPr/>
      <dgm:t>
        <a:bodyPr/>
        <a:lstStyle/>
        <a:p>
          <a:r>
            <a:rPr lang="en-US" sz="1800" dirty="0">
              <a:latin typeface="Aptos" panose="020B0004020202020204" pitchFamily="34" charset="0"/>
            </a:rPr>
            <a:t>Incomplete licensure </a:t>
          </a:r>
        </a:p>
      </dgm:t>
    </dgm:pt>
    <dgm:pt modelId="{01F58BA0-8393-45DF-BE65-C7A947835808}" type="parTrans" cxnId="{29176ED7-B2C1-4827-BA94-8A8A20EF5D4C}">
      <dgm:prSet/>
      <dgm:spPr/>
      <dgm:t>
        <a:bodyPr/>
        <a:lstStyle/>
        <a:p>
          <a:endParaRPr lang="en-US"/>
        </a:p>
      </dgm:t>
    </dgm:pt>
    <dgm:pt modelId="{B9481780-B38B-437B-8102-D138888346B4}" type="sibTrans" cxnId="{29176ED7-B2C1-4827-BA94-8A8A20EF5D4C}">
      <dgm:prSet/>
      <dgm:spPr/>
      <dgm:t>
        <a:bodyPr/>
        <a:lstStyle/>
        <a:p>
          <a:endParaRPr lang="en-US"/>
        </a:p>
      </dgm:t>
    </dgm:pt>
    <dgm:pt modelId="{231A57DD-C3B0-4899-8106-A9FB6561A9EC}">
      <dgm:prSet/>
      <dgm:spPr/>
      <dgm:t>
        <a:bodyPr/>
        <a:lstStyle/>
        <a:p>
          <a:r>
            <a:rPr lang="en-US" sz="1800" dirty="0">
              <a:latin typeface="Aptos" panose="020B0004020202020204" pitchFamily="34" charset="0"/>
            </a:rPr>
            <a:t>Pilot rest</a:t>
          </a:r>
        </a:p>
      </dgm:t>
    </dgm:pt>
    <dgm:pt modelId="{6E847476-EA49-4B64-B537-B11A9576D5FE}" type="parTrans" cxnId="{5C585270-9A3A-4BC4-BD09-F0C50B781FE5}">
      <dgm:prSet/>
      <dgm:spPr/>
      <dgm:t>
        <a:bodyPr/>
        <a:lstStyle/>
        <a:p>
          <a:endParaRPr lang="en-US"/>
        </a:p>
      </dgm:t>
    </dgm:pt>
    <dgm:pt modelId="{1F5AEB5F-4D7C-4393-99D0-E1A80BBB44F6}" type="sibTrans" cxnId="{5C585270-9A3A-4BC4-BD09-F0C50B781FE5}">
      <dgm:prSet/>
      <dgm:spPr/>
      <dgm:t>
        <a:bodyPr/>
        <a:lstStyle/>
        <a:p>
          <a:endParaRPr lang="en-US"/>
        </a:p>
      </dgm:t>
    </dgm:pt>
    <dgm:pt modelId="{F52CD3E0-77C2-46F1-BDF1-6DB96A9C7DF4}">
      <dgm:prSet/>
      <dgm:spPr/>
      <dgm:t>
        <a:bodyPr/>
        <a:lstStyle/>
        <a:p>
          <a:r>
            <a:rPr lang="en-US"/>
            <a:t>Incomplete County Requests</a:t>
          </a:r>
        </a:p>
      </dgm:t>
    </dgm:pt>
    <dgm:pt modelId="{E3263295-0BCF-4FAE-9D49-D9C7124878C0}" type="parTrans" cxnId="{2E544578-F3F4-4691-9605-F7680B577848}">
      <dgm:prSet/>
      <dgm:spPr/>
      <dgm:t>
        <a:bodyPr/>
        <a:lstStyle/>
        <a:p>
          <a:endParaRPr lang="en-US"/>
        </a:p>
      </dgm:t>
    </dgm:pt>
    <dgm:pt modelId="{67F0C251-6D4F-4034-8FEE-D8448AB7AA3A}" type="sibTrans" cxnId="{2E544578-F3F4-4691-9605-F7680B577848}">
      <dgm:prSet/>
      <dgm:spPr/>
      <dgm:t>
        <a:bodyPr/>
        <a:lstStyle/>
        <a:p>
          <a:endParaRPr lang="en-US"/>
        </a:p>
      </dgm:t>
    </dgm:pt>
    <dgm:pt modelId="{EEE30C6B-989B-42E6-BCA2-4A70562710AF}">
      <dgm:prSet/>
      <dgm:spPr/>
      <dgm:t>
        <a:bodyPr/>
        <a:lstStyle/>
        <a:p>
          <a:r>
            <a:rPr lang="en-US" dirty="0">
              <a:latin typeface="Aptos" panose="020B0004020202020204" pitchFamily="34" charset="0"/>
            </a:rPr>
            <a:t>GIS shape files</a:t>
          </a:r>
        </a:p>
      </dgm:t>
    </dgm:pt>
    <dgm:pt modelId="{328E43A1-B8BE-4E53-92BB-57046C5D65A9}" type="parTrans" cxnId="{EE852E82-EA06-4944-A470-867E4C27FD50}">
      <dgm:prSet/>
      <dgm:spPr/>
      <dgm:t>
        <a:bodyPr/>
        <a:lstStyle/>
        <a:p>
          <a:endParaRPr lang="en-US"/>
        </a:p>
      </dgm:t>
    </dgm:pt>
    <dgm:pt modelId="{683CB253-F9B2-4119-AFFE-6A55324F7C8B}" type="sibTrans" cxnId="{EE852E82-EA06-4944-A470-867E4C27FD50}">
      <dgm:prSet/>
      <dgm:spPr/>
      <dgm:t>
        <a:bodyPr/>
        <a:lstStyle/>
        <a:p>
          <a:endParaRPr lang="en-US"/>
        </a:p>
      </dgm:t>
    </dgm:pt>
    <dgm:pt modelId="{53AAC5B3-FEF8-4C75-89A0-92DB1028A996}">
      <dgm:prSet/>
      <dgm:spPr/>
      <dgm:t>
        <a:bodyPr/>
        <a:lstStyle/>
        <a:p>
          <a:r>
            <a:rPr lang="en-US" dirty="0">
              <a:latin typeface="Aptos" panose="020B0004020202020204" pitchFamily="34" charset="0"/>
            </a:rPr>
            <a:t>BOCC or FDOH support letters</a:t>
          </a:r>
        </a:p>
      </dgm:t>
    </dgm:pt>
    <dgm:pt modelId="{0389BF3D-B3DB-41F7-A7E0-A1A98C878CF4}" type="parTrans" cxnId="{4006C813-C56D-43BD-9600-69403C0C1CE7}">
      <dgm:prSet/>
      <dgm:spPr/>
      <dgm:t>
        <a:bodyPr/>
        <a:lstStyle/>
        <a:p>
          <a:endParaRPr lang="en-US"/>
        </a:p>
      </dgm:t>
    </dgm:pt>
    <dgm:pt modelId="{343FD409-2C9B-4A86-8D3E-44591E4003F2}" type="sibTrans" cxnId="{4006C813-C56D-43BD-9600-69403C0C1CE7}">
      <dgm:prSet/>
      <dgm:spPr/>
      <dgm:t>
        <a:bodyPr/>
        <a:lstStyle/>
        <a:p>
          <a:endParaRPr lang="en-US"/>
        </a:p>
      </dgm:t>
    </dgm:pt>
    <dgm:pt modelId="{0136CA4B-9755-4FC3-B694-1BF4BD415CDD}">
      <dgm:prSet/>
      <dgm:spPr/>
      <dgm:t>
        <a:bodyPr/>
        <a:lstStyle/>
        <a:p>
          <a:r>
            <a:rPr lang="en-US" dirty="0">
              <a:latin typeface="Aptos" panose="020B0004020202020204" pitchFamily="34" charset="0"/>
            </a:rPr>
            <a:t>Mosquito Surveillance Baseline for the requested timeframe</a:t>
          </a:r>
        </a:p>
      </dgm:t>
    </dgm:pt>
    <dgm:pt modelId="{D4CE46DC-D398-4FD7-809E-A8D52CFF4FE9}" type="parTrans" cxnId="{6771F751-B6DD-4217-B578-F373B29FC712}">
      <dgm:prSet/>
      <dgm:spPr/>
      <dgm:t>
        <a:bodyPr/>
        <a:lstStyle/>
        <a:p>
          <a:endParaRPr lang="en-US"/>
        </a:p>
      </dgm:t>
    </dgm:pt>
    <dgm:pt modelId="{42E9CA0D-BF0A-4D7E-B604-5CBAB5EFC34E}" type="sibTrans" cxnId="{6771F751-B6DD-4217-B578-F373B29FC712}">
      <dgm:prSet/>
      <dgm:spPr/>
      <dgm:t>
        <a:bodyPr/>
        <a:lstStyle/>
        <a:p>
          <a:endParaRPr lang="en-US"/>
        </a:p>
      </dgm:t>
    </dgm:pt>
    <dgm:pt modelId="{02EED3F6-A78A-4C19-B466-989FDD70729A}">
      <dgm:prSet/>
      <dgm:spPr/>
      <dgm:t>
        <a:bodyPr/>
        <a:lstStyle/>
        <a:p>
          <a:r>
            <a:rPr lang="en-US" dirty="0">
              <a:latin typeface="Aptos" panose="020B0004020202020204" pitchFamily="34" charset="0"/>
            </a:rPr>
            <a:t>County Public Information Release plan</a:t>
          </a:r>
        </a:p>
      </dgm:t>
    </dgm:pt>
    <dgm:pt modelId="{7D091281-8990-482A-915E-18D3221723E7}" type="parTrans" cxnId="{38504456-FDC0-4C89-A2E5-CB27F067B117}">
      <dgm:prSet/>
      <dgm:spPr/>
      <dgm:t>
        <a:bodyPr/>
        <a:lstStyle/>
        <a:p>
          <a:endParaRPr lang="en-US"/>
        </a:p>
      </dgm:t>
    </dgm:pt>
    <dgm:pt modelId="{75F35BB9-23C2-441C-A838-071E4760B444}" type="sibTrans" cxnId="{38504456-FDC0-4C89-A2E5-CB27F067B117}">
      <dgm:prSet/>
      <dgm:spPr/>
      <dgm:t>
        <a:bodyPr/>
        <a:lstStyle/>
        <a:p>
          <a:endParaRPr lang="en-US"/>
        </a:p>
      </dgm:t>
    </dgm:pt>
    <dgm:pt modelId="{8B0EAE52-EE23-44E0-91BB-69BA25EF7702}">
      <dgm:prSet/>
      <dgm:spPr/>
      <dgm:t>
        <a:bodyPr/>
        <a:lstStyle/>
        <a:p>
          <a:r>
            <a:rPr lang="en-US" dirty="0">
              <a:latin typeface="Aptos" panose="020B0004020202020204" pitchFamily="34" charset="0"/>
            </a:rPr>
            <a:t>Organic Farms or large scale outdoor public events</a:t>
          </a:r>
        </a:p>
      </dgm:t>
    </dgm:pt>
    <dgm:pt modelId="{A6AEE40E-285B-470A-B293-8C096F6C9E6D}" type="parTrans" cxnId="{D02EF3C1-F124-48FF-BF02-92AB030E7975}">
      <dgm:prSet/>
      <dgm:spPr/>
      <dgm:t>
        <a:bodyPr/>
        <a:lstStyle/>
        <a:p>
          <a:endParaRPr lang="en-US"/>
        </a:p>
      </dgm:t>
    </dgm:pt>
    <dgm:pt modelId="{D1772B9B-ADCA-4A98-88FC-88731F58B911}" type="sibTrans" cxnId="{D02EF3C1-F124-48FF-BF02-92AB030E7975}">
      <dgm:prSet/>
      <dgm:spPr/>
      <dgm:t>
        <a:bodyPr/>
        <a:lstStyle/>
        <a:p>
          <a:endParaRPr lang="en-US"/>
        </a:p>
      </dgm:t>
    </dgm:pt>
    <dgm:pt modelId="{A0AF6DB4-F46D-4348-9911-68CF155D0CDA}">
      <dgm:prSet/>
      <dgm:spPr/>
      <dgm:t>
        <a:bodyPr/>
        <a:lstStyle/>
        <a:p>
          <a:r>
            <a:rPr lang="en-US"/>
            <a:t>Concurrency</a:t>
          </a:r>
        </a:p>
      </dgm:t>
    </dgm:pt>
    <dgm:pt modelId="{B4017A8F-1E0F-4FD6-BEF6-69FEB3F60776}" type="parTrans" cxnId="{FC3B309C-F60B-4943-900C-8AE90BD5D893}">
      <dgm:prSet/>
      <dgm:spPr/>
      <dgm:t>
        <a:bodyPr/>
        <a:lstStyle/>
        <a:p>
          <a:endParaRPr lang="en-US"/>
        </a:p>
      </dgm:t>
    </dgm:pt>
    <dgm:pt modelId="{B2B029A9-0E64-4B1F-955F-F85DCC5D51A7}" type="sibTrans" cxnId="{FC3B309C-F60B-4943-900C-8AE90BD5D893}">
      <dgm:prSet/>
      <dgm:spPr/>
      <dgm:t>
        <a:bodyPr/>
        <a:lstStyle/>
        <a:p>
          <a:endParaRPr lang="en-US"/>
        </a:p>
      </dgm:t>
    </dgm:pt>
    <dgm:pt modelId="{D55B7654-9BE9-4CCB-A894-B4A2DFE0C511}">
      <dgm:prSet/>
      <dgm:spPr/>
      <dgm:t>
        <a:bodyPr/>
        <a:lstStyle/>
        <a:p>
          <a:r>
            <a:rPr lang="en-US" dirty="0">
              <a:latin typeface="Aptos" panose="020B0004020202020204" pitchFamily="34" charset="0"/>
            </a:rPr>
            <a:t>GIS map exclusions</a:t>
          </a:r>
        </a:p>
      </dgm:t>
    </dgm:pt>
    <dgm:pt modelId="{803D2788-7963-4A5E-916D-4460051865CB}" type="parTrans" cxnId="{0AF448BD-204E-4282-9FC2-44CA4548C144}">
      <dgm:prSet/>
      <dgm:spPr/>
      <dgm:t>
        <a:bodyPr/>
        <a:lstStyle/>
        <a:p>
          <a:endParaRPr lang="en-US"/>
        </a:p>
      </dgm:t>
    </dgm:pt>
    <dgm:pt modelId="{02657BFB-FA84-4B92-A59F-C11F0822A044}" type="sibTrans" cxnId="{0AF448BD-204E-4282-9FC2-44CA4548C144}">
      <dgm:prSet/>
      <dgm:spPr/>
      <dgm:t>
        <a:bodyPr/>
        <a:lstStyle/>
        <a:p>
          <a:endParaRPr lang="en-US"/>
        </a:p>
      </dgm:t>
    </dgm:pt>
    <dgm:pt modelId="{46C9115A-210A-4A36-86AD-D49BACB0BE09}">
      <dgm:prSet/>
      <dgm:spPr/>
      <dgm:t>
        <a:bodyPr/>
        <a:lstStyle/>
        <a:p>
          <a:r>
            <a:rPr lang="en-US" dirty="0">
              <a:latin typeface="Aptos" panose="020B0004020202020204" pitchFamily="34" charset="0"/>
            </a:rPr>
            <a:t>CDC agreement</a:t>
          </a:r>
        </a:p>
      </dgm:t>
    </dgm:pt>
    <dgm:pt modelId="{C1325B8C-E903-4A82-BBDC-3066D9F9FE21}" type="parTrans" cxnId="{9390063B-DE65-4168-81F1-6D52506FB6EA}">
      <dgm:prSet/>
      <dgm:spPr/>
      <dgm:t>
        <a:bodyPr/>
        <a:lstStyle/>
        <a:p>
          <a:endParaRPr lang="en-US"/>
        </a:p>
      </dgm:t>
    </dgm:pt>
    <dgm:pt modelId="{FAB54B0F-84CA-4DBB-9145-C67B83F7368C}" type="sibTrans" cxnId="{9390063B-DE65-4168-81F1-6D52506FB6EA}">
      <dgm:prSet/>
      <dgm:spPr/>
      <dgm:t>
        <a:bodyPr/>
        <a:lstStyle/>
        <a:p>
          <a:endParaRPr lang="en-US"/>
        </a:p>
      </dgm:t>
    </dgm:pt>
    <dgm:pt modelId="{EBB329FE-58A3-4FE8-88CD-D83BC795F56B}">
      <dgm:prSet/>
      <dgm:spPr/>
      <dgm:t>
        <a:bodyPr/>
        <a:lstStyle/>
        <a:p>
          <a:r>
            <a:rPr lang="en-US" dirty="0">
              <a:latin typeface="Aptos" panose="020B0004020202020204" pitchFamily="34" charset="0"/>
            </a:rPr>
            <a:t>FDEP concurrency</a:t>
          </a:r>
        </a:p>
      </dgm:t>
    </dgm:pt>
    <dgm:pt modelId="{3A354DB6-62EB-42D4-ABD8-19BE1FD27458}" type="parTrans" cxnId="{475FE04E-5774-42FF-911D-D3A9F8B90BC3}">
      <dgm:prSet/>
      <dgm:spPr/>
      <dgm:t>
        <a:bodyPr/>
        <a:lstStyle/>
        <a:p>
          <a:endParaRPr lang="en-US"/>
        </a:p>
      </dgm:t>
    </dgm:pt>
    <dgm:pt modelId="{E84E2F16-EF23-4FAA-AB2D-34B41ACCFB13}" type="sibTrans" cxnId="{475FE04E-5774-42FF-911D-D3A9F8B90BC3}">
      <dgm:prSet/>
      <dgm:spPr/>
      <dgm:t>
        <a:bodyPr/>
        <a:lstStyle/>
        <a:p>
          <a:endParaRPr lang="en-US"/>
        </a:p>
      </dgm:t>
    </dgm:pt>
    <dgm:pt modelId="{452981C6-3C57-492A-892B-7091EE10EDBF}">
      <dgm:prSet/>
      <dgm:spPr/>
      <dgm:t>
        <a:bodyPr/>
        <a:lstStyle/>
        <a:p>
          <a:r>
            <a:rPr lang="en-US" dirty="0">
              <a:latin typeface="Aptos" panose="020B0004020202020204" pitchFamily="34" charset="0"/>
            </a:rPr>
            <a:t>FFWCC concurrency</a:t>
          </a:r>
        </a:p>
      </dgm:t>
    </dgm:pt>
    <dgm:pt modelId="{0B626898-F02F-41EF-9903-DB6326EA41A4}" type="parTrans" cxnId="{EAEC1512-A06D-44DB-A5AA-5F25E68762B5}">
      <dgm:prSet/>
      <dgm:spPr/>
      <dgm:t>
        <a:bodyPr/>
        <a:lstStyle/>
        <a:p>
          <a:endParaRPr lang="en-US"/>
        </a:p>
      </dgm:t>
    </dgm:pt>
    <dgm:pt modelId="{3300E63B-1DC7-412A-A742-CDFA7E78FC1F}" type="sibTrans" cxnId="{EAEC1512-A06D-44DB-A5AA-5F25E68762B5}">
      <dgm:prSet/>
      <dgm:spPr/>
      <dgm:t>
        <a:bodyPr/>
        <a:lstStyle/>
        <a:p>
          <a:endParaRPr lang="en-US"/>
        </a:p>
      </dgm:t>
    </dgm:pt>
    <dgm:pt modelId="{A9CBEC12-2984-49A9-BF19-395658E6016F}">
      <dgm:prSet/>
      <dgm:spPr/>
      <dgm:t>
        <a:bodyPr/>
        <a:lstStyle/>
        <a:p>
          <a:r>
            <a:rPr lang="en-US" dirty="0">
              <a:latin typeface="Aptos" panose="020B0004020202020204" pitchFamily="34" charset="0"/>
            </a:rPr>
            <a:t>USFWS concurrency</a:t>
          </a:r>
        </a:p>
      </dgm:t>
    </dgm:pt>
    <dgm:pt modelId="{D8B9DB21-89EA-41B6-8164-CD824616D3AA}" type="parTrans" cxnId="{CBE29787-E59D-4D3F-ACA5-A37D4370B5E0}">
      <dgm:prSet/>
      <dgm:spPr/>
      <dgm:t>
        <a:bodyPr/>
        <a:lstStyle/>
        <a:p>
          <a:endParaRPr lang="en-US"/>
        </a:p>
      </dgm:t>
    </dgm:pt>
    <dgm:pt modelId="{96C6501A-4684-4A0A-89AA-77DB41E2EE01}" type="sibTrans" cxnId="{CBE29787-E59D-4D3F-ACA5-A37D4370B5E0}">
      <dgm:prSet/>
      <dgm:spPr/>
      <dgm:t>
        <a:bodyPr/>
        <a:lstStyle/>
        <a:p>
          <a:endParaRPr lang="en-US"/>
        </a:p>
      </dgm:t>
    </dgm:pt>
    <dgm:pt modelId="{056628A5-C80C-498A-9515-8B41FCD49923}">
      <dgm:prSet/>
      <dgm:spPr/>
      <dgm:t>
        <a:bodyPr/>
        <a:lstStyle/>
        <a:p>
          <a:r>
            <a:rPr lang="en-US" dirty="0">
              <a:latin typeface="Aptos" panose="020B0004020202020204" pitchFamily="34" charset="0"/>
            </a:rPr>
            <a:t>FDACS Forestry concurrency</a:t>
          </a:r>
        </a:p>
      </dgm:t>
    </dgm:pt>
    <dgm:pt modelId="{9707E560-DDB0-440F-8E41-37ACA1D0DFF5}" type="parTrans" cxnId="{FF226B7B-CA55-43CF-9BFD-5BE5FEEF21A5}">
      <dgm:prSet/>
      <dgm:spPr/>
      <dgm:t>
        <a:bodyPr/>
        <a:lstStyle/>
        <a:p>
          <a:endParaRPr lang="en-US"/>
        </a:p>
      </dgm:t>
    </dgm:pt>
    <dgm:pt modelId="{35772BF3-ACEB-4A32-B9AB-C6293BC8965E}" type="sibTrans" cxnId="{FF226B7B-CA55-43CF-9BFD-5BE5FEEF21A5}">
      <dgm:prSet/>
      <dgm:spPr/>
      <dgm:t>
        <a:bodyPr/>
        <a:lstStyle/>
        <a:p>
          <a:endParaRPr lang="en-US"/>
        </a:p>
      </dgm:t>
    </dgm:pt>
    <dgm:pt modelId="{23929A1A-A95A-493D-A177-DA612AA47DEE}">
      <dgm:prSet/>
      <dgm:spPr/>
      <dgm:t>
        <a:bodyPr/>
        <a:lstStyle/>
        <a:p>
          <a:r>
            <a:rPr lang="en-US" sz="1800" dirty="0">
              <a:latin typeface="Aptos" panose="020B0004020202020204" pitchFamily="34" charset="0"/>
            </a:rPr>
            <a:t>Limited number of vendors</a:t>
          </a:r>
        </a:p>
      </dgm:t>
    </dgm:pt>
    <dgm:pt modelId="{B82B2DAE-0CE0-42EA-AFCF-2531260462D7}" type="parTrans" cxnId="{68B21F54-D101-41AB-84DF-45C6A7D3D512}">
      <dgm:prSet/>
      <dgm:spPr/>
      <dgm:t>
        <a:bodyPr/>
        <a:lstStyle/>
        <a:p>
          <a:endParaRPr lang="en-US"/>
        </a:p>
      </dgm:t>
    </dgm:pt>
    <dgm:pt modelId="{835114B4-1DB9-4F94-ACB5-C1B080C55CFE}" type="sibTrans" cxnId="{68B21F54-D101-41AB-84DF-45C6A7D3D512}">
      <dgm:prSet/>
      <dgm:spPr/>
      <dgm:t>
        <a:bodyPr/>
        <a:lstStyle/>
        <a:p>
          <a:endParaRPr lang="en-US"/>
        </a:p>
      </dgm:t>
    </dgm:pt>
    <dgm:pt modelId="{86A8B8B0-F7FA-4A3B-A85E-57C99AF84FDF}" type="pres">
      <dgm:prSet presAssocID="{E4A41DA7-D74B-4BAC-A310-B5144705DBF9}" presName="Name0" presStyleCnt="0">
        <dgm:presLayoutVars>
          <dgm:dir/>
          <dgm:animLvl val="lvl"/>
          <dgm:resizeHandles val="exact"/>
        </dgm:presLayoutVars>
      </dgm:prSet>
      <dgm:spPr/>
    </dgm:pt>
    <dgm:pt modelId="{8E8D8F60-364D-4879-9C94-48225CBFA3BE}" type="pres">
      <dgm:prSet presAssocID="{77A5FB5B-D4FA-4DF6-BFE7-E0848C72BA94}" presName="composite" presStyleCnt="0"/>
      <dgm:spPr/>
    </dgm:pt>
    <dgm:pt modelId="{BACB81EB-76E5-47C1-A0F1-F3F86CBD84B0}" type="pres">
      <dgm:prSet presAssocID="{77A5FB5B-D4FA-4DF6-BFE7-E0848C72BA94}" presName="parTx" presStyleLbl="alignNode1" presStyleIdx="0" presStyleCnt="5">
        <dgm:presLayoutVars>
          <dgm:chMax val="0"/>
          <dgm:chPref val="0"/>
          <dgm:bulletEnabled val="1"/>
        </dgm:presLayoutVars>
      </dgm:prSet>
      <dgm:spPr/>
    </dgm:pt>
    <dgm:pt modelId="{B68119B8-C20A-4876-BAF5-0EBEB5BF3393}" type="pres">
      <dgm:prSet presAssocID="{77A5FB5B-D4FA-4DF6-BFE7-E0848C72BA94}" presName="desTx" presStyleLbl="alignAccFollowNode1" presStyleIdx="0" presStyleCnt="5">
        <dgm:presLayoutVars>
          <dgm:bulletEnabled val="1"/>
        </dgm:presLayoutVars>
      </dgm:prSet>
      <dgm:spPr/>
    </dgm:pt>
    <dgm:pt modelId="{F3F11FC5-7576-4FE4-85AD-2C58EC04BC59}" type="pres">
      <dgm:prSet presAssocID="{1B3FCF2E-9F30-4435-9BA6-AD75719E7D34}" presName="space" presStyleCnt="0"/>
      <dgm:spPr/>
    </dgm:pt>
    <dgm:pt modelId="{EFEA1052-5C5B-4D41-9B55-E9899BB438E0}" type="pres">
      <dgm:prSet presAssocID="{80A3CDEE-738B-41B3-8FF4-AD958C8CD08E}" presName="composite" presStyleCnt="0"/>
      <dgm:spPr/>
    </dgm:pt>
    <dgm:pt modelId="{6A2FFCEC-A93A-4664-A583-44F5A35717AD}" type="pres">
      <dgm:prSet presAssocID="{80A3CDEE-738B-41B3-8FF4-AD958C8CD08E}" presName="parTx" presStyleLbl="alignNode1" presStyleIdx="1" presStyleCnt="5">
        <dgm:presLayoutVars>
          <dgm:chMax val="0"/>
          <dgm:chPref val="0"/>
          <dgm:bulletEnabled val="1"/>
        </dgm:presLayoutVars>
      </dgm:prSet>
      <dgm:spPr/>
    </dgm:pt>
    <dgm:pt modelId="{E07AE17C-1C92-4D3C-9B26-01EE721BD2C4}" type="pres">
      <dgm:prSet presAssocID="{80A3CDEE-738B-41B3-8FF4-AD958C8CD08E}" presName="desTx" presStyleLbl="alignAccFollowNode1" presStyleIdx="1" presStyleCnt="5">
        <dgm:presLayoutVars>
          <dgm:bulletEnabled val="1"/>
        </dgm:presLayoutVars>
      </dgm:prSet>
      <dgm:spPr/>
    </dgm:pt>
    <dgm:pt modelId="{B7DC6C34-083E-4B46-BC2C-B2578AE557A9}" type="pres">
      <dgm:prSet presAssocID="{9D42BC47-A0E9-424D-8ED4-AB905AA19C7E}" presName="space" presStyleCnt="0"/>
      <dgm:spPr/>
    </dgm:pt>
    <dgm:pt modelId="{FC7F9D95-8EFC-4E93-8A00-5D6660A5CC5A}" type="pres">
      <dgm:prSet presAssocID="{31A9B964-C856-48BE-926E-DE0EC0EA2752}" presName="composite" presStyleCnt="0"/>
      <dgm:spPr/>
    </dgm:pt>
    <dgm:pt modelId="{2F946FFD-8B8E-4A01-AE30-AFA2BE2A8328}" type="pres">
      <dgm:prSet presAssocID="{31A9B964-C856-48BE-926E-DE0EC0EA2752}" presName="parTx" presStyleLbl="alignNode1" presStyleIdx="2" presStyleCnt="5">
        <dgm:presLayoutVars>
          <dgm:chMax val="0"/>
          <dgm:chPref val="0"/>
          <dgm:bulletEnabled val="1"/>
        </dgm:presLayoutVars>
      </dgm:prSet>
      <dgm:spPr/>
    </dgm:pt>
    <dgm:pt modelId="{DF30C491-8D8A-4E59-BBDE-360AE3CFC318}" type="pres">
      <dgm:prSet presAssocID="{31A9B964-C856-48BE-926E-DE0EC0EA2752}" presName="desTx" presStyleLbl="alignAccFollowNode1" presStyleIdx="2" presStyleCnt="5">
        <dgm:presLayoutVars>
          <dgm:bulletEnabled val="1"/>
        </dgm:presLayoutVars>
      </dgm:prSet>
      <dgm:spPr/>
    </dgm:pt>
    <dgm:pt modelId="{487C9C0F-3FBD-4439-A1C8-2EB466850A88}" type="pres">
      <dgm:prSet presAssocID="{80F6ABAD-00B3-414B-A22E-A3B73137EA78}" presName="space" presStyleCnt="0"/>
      <dgm:spPr/>
    </dgm:pt>
    <dgm:pt modelId="{503F11E3-7B2C-4C60-A558-216043BA0F33}" type="pres">
      <dgm:prSet presAssocID="{F52CD3E0-77C2-46F1-BDF1-6DB96A9C7DF4}" presName="composite" presStyleCnt="0"/>
      <dgm:spPr/>
    </dgm:pt>
    <dgm:pt modelId="{C1D29FB2-9455-49CB-8B0C-3F7B7A0EB32B}" type="pres">
      <dgm:prSet presAssocID="{F52CD3E0-77C2-46F1-BDF1-6DB96A9C7DF4}" presName="parTx" presStyleLbl="alignNode1" presStyleIdx="3" presStyleCnt="5">
        <dgm:presLayoutVars>
          <dgm:chMax val="0"/>
          <dgm:chPref val="0"/>
          <dgm:bulletEnabled val="1"/>
        </dgm:presLayoutVars>
      </dgm:prSet>
      <dgm:spPr/>
    </dgm:pt>
    <dgm:pt modelId="{BB693050-7BEE-4051-8479-641BDD68D65B}" type="pres">
      <dgm:prSet presAssocID="{F52CD3E0-77C2-46F1-BDF1-6DB96A9C7DF4}" presName="desTx" presStyleLbl="alignAccFollowNode1" presStyleIdx="3" presStyleCnt="5">
        <dgm:presLayoutVars>
          <dgm:bulletEnabled val="1"/>
        </dgm:presLayoutVars>
      </dgm:prSet>
      <dgm:spPr/>
    </dgm:pt>
    <dgm:pt modelId="{851B3ED0-F722-4443-AEF3-658E9B8FCBD4}" type="pres">
      <dgm:prSet presAssocID="{67F0C251-6D4F-4034-8FEE-D8448AB7AA3A}" presName="space" presStyleCnt="0"/>
      <dgm:spPr/>
    </dgm:pt>
    <dgm:pt modelId="{9022FD49-6B90-4BBA-8F9B-5B824EBEF2BE}" type="pres">
      <dgm:prSet presAssocID="{A0AF6DB4-F46D-4348-9911-68CF155D0CDA}" presName="composite" presStyleCnt="0"/>
      <dgm:spPr/>
    </dgm:pt>
    <dgm:pt modelId="{A787448C-91D2-4ACA-9581-A6F1D8B5BE2B}" type="pres">
      <dgm:prSet presAssocID="{A0AF6DB4-F46D-4348-9911-68CF155D0CDA}" presName="parTx" presStyleLbl="alignNode1" presStyleIdx="4" presStyleCnt="5">
        <dgm:presLayoutVars>
          <dgm:chMax val="0"/>
          <dgm:chPref val="0"/>
          <dgm:bulletEnabled val="1"/>
        </dgm:presLayoutVars>
      </dgm:prSet>
      <dgm:spPr/>
    </dgm:pt>
    <dgm:pt modelId="{E1A9E96D-CC8E-494C-867B-6263DAFE4742}" type="pres">
      <dgm:prSet presAssocID="{A0AF6DB4-F46D-4348-9911-68CF155D0CDA}" presName="desTx" presStyleLbl="alignAccFollowNode1" presStyleIdx="4" presStyleCnt="5">
        <dgm:presLayoutVars>
          <dgm:bulletEnabled val="1"/>
        </dgm:presLayoutVars>
      </dgm:prSet>
      <dgm:spPr/>
    </dgm:pt>
  </dgm:ptLst>
  <dgm:cxnLst>
    <dgm:cxn modelId="{2F672201-0EE2-4B57-BEEB-ACB13B8062F4}" type="presOf" srcId="{00D47AEC-9092-4E1C-81BD-601F1499EF2A}" destId="{E07AE17C-1C92-4D3C-9B26-01EE721BD2C4}" srcOrd="0" destOrd="3" presId="urn:microsoft.com/office/officeart/2005/8/layout/hList1"/>
    <dgm:cxn modelId="{975A9404-6E6A-47A0-A67F-2D6908BE1856}" srcId="{E4A41DA7-D74B-4BAC-A310-B5144705DBF9}" destId="{80A3CDEE-738B-41B3-8FF4-AD958C8CD08E}" srcOrd="1" destOrd="0" parTransId="{E8B2880E-E4AD-49D6-A459-7C848B87D55D}" sibTransId="{9D42BC47-A0E9-424D-8ED4-AB905AA19C7E}"/>
    <dgm:cxn modelId="{D2E67610-0F65-49AB-A6A5-64987A34F902}" type="presOf" srcId="{EBB329FE-58A3-4FE8-88CD-D83BC795F56B}" destId="{E1A9E96D-CC8E-494C-867B-6263DAFE4742}" srcOrd="0" destOrd="1" presId="urn:microsoft.com/office/officeart/2005/8/layout/hList1"/>
    <dgm:cxn modelId="{6D83B711-425A-4215-8C46-D4C0F2D72F47}" type="presOf" srcId="{02EED3F6-A78A-4C19-B466-989FDD70729A}" destId="{BB693050-7BEE-4051-8479-641BDD68D65B}" srcOrd="0" destOrd="3" presId="urn:microsoft.com/office/officeart/2005/8/layout/hList1"/>
    <dgm:cxn modelId="{EAEC1512-A06D-44DB-A5AA-5F25E68762B5}" srcId="{A0AF6DB4-F46D-4348-9911-68CF155D0CDA}" destId="{452981C6-3C57-492A-892B-7091EE10EDBF}" srcOrd="2" destOrd="0" parTransId="{0B626898-F02F-41EF-9903-DB6326EA41A4}" sibTransId="{3300E63B-1DC7-412A-A742-CDFA7E78FC1F}"/>
    <dgm:cxn modelId="{33024913-BCD8-4D59-A9A2-BCDF382CC7AF}" srcId="{77A5FB5B-D4FA-4DF6-BFE7-E0848C72BA94}" destId="{494E98D7-C36B-4F8B-A063-FFE2BA627241}" srcOrd="2" destOrd="0" parTransId="{6C070214-AE96-402C-B770-F0A2CC61F03F}" sibTransId="{AD591C03-01F4-4111-9920-987CF0543F94}"/>
    <dgm:cxn modelId="{4006C813-C56D-43BD-9600-69403C0C1CE7}" srcId="{F52CD3E0-77C2-46F1-BDF1-6DB96A9C7DF4}" destId="{53AAC5B3-FEF8-4C75-89A0-92DB1028A996}" srcOrd="1" destOrd="0" parTransId="{0389BF3D-B3DB-41F7-A7E0-A1A98C878CF4}" sibTransId="{343FD409-2C9B-4A86-8D3E-44591E4003F2}"/>
    <dgm:cxn modelId="{0A42831C-49CC-4D76-973A-BDC2106597D7}" type="presOf" srcId="{E8DE0A1C-8041-4425-AA17-691EB5FCD0E6}" destId="{E07AE17C-1C92-4D3C-9B26-01EE721BD2C4}" srcOrd="0" destOrd="2" presId="urn:microsoft.com/office/officeart/2005/8/layout/hList1"/>
    <dgm:cxn modelId="{9366B21E-1B3A-4C81-BF22-B981F3DF5613}" srcId="{E4A41DA7-D74B-4BAC-A310-B5144705DBF9}" destId="{31A9B964-C856-48BE-926E-DE0EC0EA2752}" srcOrd="2" destOrd="0" parTransId="{02071DB7-05D6-4361-AF01-00349CDEF7D8}" sibTransId="{80F6ABAD-00B3-414B-A22E-A3B73137EA78}"/>
    <dgm:cxn modelId="{16A6F31F-2664-4372-8B84-11C8C25BC210}" type="presOf" srcId="{0136CA4B-9755-4FC3-B694-1BF4BD415CDD}" destId="{BB693050-7BEE-4051-8479-641BDD68D65B}" srcOrd="0" destOrd="2" presId="urn:microsoft.com/office/officeart/2005/8/layout/hList1"/>
    <dgm:cxn modelId="{45BF3622-34A5-4635-921F-0E9DE9274BB8}" type="presOf" srcId="{231A57DD-C3B0-4899-8106-A9FB6561A9EC}" destId="{DF30C491-8D8A-4E59-BBDE-360AE3CFC318}" srcOrd="0" destOrd="1" presId="urn:microsoft.com/office/officeart/2005/8/layout/hList1"/>
    <dgm:cxn modelId="{32F80029-E530-4E03-9E9F-199C32E04D32}" type="presOf" srcId="{53AAC5B3-FEF8-4C75-89A0-92DB1028A996}" destId="{BB693050-7BEE-4051-8479-641BDD68D65B}" srcOrd="0" destOrd="1" presId="urn:microsoft.com/office/officeart/2005/8/layout/hList1"/>
    <dgm:cxn modelId="{DBDBDF3A-013F-44FA-B0FE-95FB2EC2AE59}" srcId="{80A3CDEE-738B-41B3-8FF4-AD958C8CD08E}" destId="{53FD545F-F309-429D-86DA-A90A378C2DEB}" srcOrd="1" destOrd="0" parTransId="{6BC1541E-4441-4614-B754-432344AE1447}" sibTransId="{91EA0EF6-8BAD-447B-8E57-10055043B616}"/>
    <dgm:cxn modelId="{9390063B-DE65-4168-81F1-6D52506FB6EA}" srcId="{A0AF6DB4-F46D-4348-9911-68CF155D0CDA}" destId="{46C9115A-210A-4A36-86AD-D49BACB0BE09}" srcOrd="5" destOrd="0" parTransId="{C1325B8C-E903-4A82-BBDC-3066D9F9FE21}" sibTransId="{FAB54B0F-84CA-4DBB-9145-C67B83F7368C}"/>
    <dgm:cxn modelId="{803F5C3F-15FB-4D09-88D3-3171FD700DDD}" srcId="{E4A41DA7-D74B-4BAC-A310-B5144705DBF9}" destId="{77A5FB5B-D4FA-4DF6-BFE7-E0848C72BA94}" srcOrd="0" destOrd="0" parTransId="{F15CCFD3-C362-4198-A400-E543443ACAC5}" sibTransId="{1B3FCF2E-9F30-4435-9BA6-AD75719E7D34}"/>
    <dgm:cxn modelId="{B6349261-D218-4DDD-BE7C-01FA489F28AF}" type="presOf" srcId="{494E98D7-C36B-4F8B-A063-FFE2BA627241}" destId="{B68119B8-C20A-4876-BAF5-0EBEB5BF3393}" srcOrd="0" destOrd="2" presId="urn:microsoft.com/office/officeart/2005/8/layout/hList1"/>
    <dgm:cxn modelId="{5DB95844-F2D3-4CAA-BF9C-603904B85EBB}" type="presOf" srcId="{2731373C-8E8D-4073-BF8F-3F7A610AB48A}" destId="{E07AE17C-1C92-4D3C-9B26-01EE721BD2C4}" srcOrd="0" destOrd="4" presId="urn:microsoft.com/office/officeart/2005/8/layout/hList1"/>
    <dgm:cxn modelId="{7E022245-CCB4-4F3A-834D-ACF86743D554}" srcId="{80A3CDEE-738B-41B3-8FF4-AD958C8CD08E}" destId="{77B7BC7A-415C-49F8-ACF5-A6EDF4141B59}" srcOrd="0" destOrd="0" parTransId="{50B50B52-638B-4300-A8A0-B79FA87A5508}" sibTransId="{5D486366-15BE-48CC-9650-5F6402036690}"/>
    <dgm:cxn modelId="{E9B5C967-55A0-417A-9D78-3A4F80962D90}" type="presOf" srcId="{12D49BD1-B335-4F00-9952-78C6DF36B6E5}" destId="{B68119B8-C20A-4876-BAF5-0EBEB5BF3393}" srcOrd="0" destOrd="0" presId="urn:microsoft.com/office/officeart/2005/8/layout/hList1"/>
    <dgm:cxn modelId="{BF2CAF48-5D5A-4C4B-9576-E8B4AE68ED63}" srcId="{80A3CDEE-738B-41B3-8FF4-AD958C8CD08E}" destId="{00D47AEC-9092-4E1C-81BD-601F1499EF2A}" srcOrd="3" destOrd="0" parTransId="{42737E4F-76B7-4BF7-ABE2-7F76E4B11A28}" sibTransId="{D762DCDF-2391-4C4F-9F85-BD2340332A46}"/>
    <dgm:cxn modelId="{CE26F268-9085-43C2-A49B-640B2A26E964}" srcId="{77A5FB5B-D4FA-4DF6-BFE7-E0848C72BA94}" destId="{12D49BD1-B335-4F00-9952-78C6DF36B6E5}" srcOrd="0" destOrd="0" parTransId="{BBB5EBE4-2E93-4002-8D68-FB5DD3F742E6}" sibTransId="{F29A0981-FE2D-4781-B1CC-C802BFB84803}"/>
    <dgm:cxn modelId="{6271564B-6071-4FF7-9A99-0FBA1EFE8AF7}" type="presOf" srcId="{A0AF6DB4-F46D-4348-9911-68CF155D0CDA}" destId="{A787448C-91D2-4ACA-9581-A6F1D8B5BE2B}" srcOrd="0" destOrd="0" presId="urn:microsoft.com/office/officeart/2005/8/layout/hList1"/>
    <dgm:cxn modelId="{475FE04E-5774-42FF-911D-D3A9F8B90BC3}" srcId="{A0AF6DB4-F46D-4348-9911-68CF155D0CDA}" destId="{EBB329FE-58A3-4FE8-88CD-D83BC795F56B}" srcOrd="1" destOrd="0" parTransId="{3A354DB6-62EB-42D4-ABD8-19BE1FD27458}" sibTransId="{E84E2F16-EF23-4FAA-AB2D-34B41ACCFB13}"/>
    <dgm:cxn modelId="{5C585270-9A3A-4BC4-BD09-F0C50B781FE5}" srcId="{31A9B964-C856-48BE-926E-DE0EC0EA2752}" destId="{231A57DD-C3B0-4899-8106-A9FB6561A9EC}" srcOrd="1" destOrd="0" parTransId="{6E847476-EA49-4B64-B537-B11A9576D5FE}" sibTransId="{1F5AEB5F-4D7C-4393-99D0-E1A80BBB44F6}"/>
    <dgm:cxn modelId="{3F839570-D495-4541-BC4D-B02940844E66}" type="presOf" srcId="{A9CBEC12-2984-49A9-BF19-395658E6016F}" destId="{E1A9E96D-CC8E-494C-867B-6263DAFE4742}" srcOrd="0" destOrd="4" presId="urn:microsoft.com/office/officeart/2005/8/layout/hList1"/>
    <dgm:cxn modelId="{6771F751-B6DD-4217-B578-F373B29FC712}" srcId="{F52CD3E0-77C2-46F1-BDF1-6DB96A9C7DF4}" destId="{0136CA4B-9755-4FC3-B694-1BF4BD415CDD}" srcOrd="2" destOrd="0" parTransId="{D4CE46DC-D398-4FD7-809E-A8D52CFF4FE9}" sibTransId="{42E9CA0D-BF0A-4D7E-B604-5CBAB5EFC34E}"/>
    <dgm:cxn modelId="{68B21F54-D101-41AB-84DF-45C6A7D3D512}" srcId="{31A9B964-C856-48BE-926E-DE0EC0EA2752}" destId="{23929A1A-A95A-493D-A177-DA612AA47DEE}" srcOrd="2" destOrd="0" parTransId="{B82B2DAE-0CE0-42EA-AFCF-2531260462D7}" sibTransId="{835114B4-1DB9-4F94-ACB5-C1B080C55CFE}"/>
    <dgm:cxn modelId="{38504456-FDC0-4C89-A2E5-CB27F067B117}" srcId="{F52CD3E0-77C2-46F1-BDF1-6DB96A9C7DF4}" destId="{02EED3F6-A78A-4C19-B466-989FDD70729A}" srcOrd="3" destOrd="0" parTransId="{7D091281-8990-482A-915E-18D3221723E7}" sibTransId="{75F35BB9-23C2-441C-A838-071E4760B444}"/>
    <dgm:cxn modelId="{2E544578-F3F4-4691-9605-F7680B577848}" srcId="{E4A41DA7-D74B-4BAC-A310-B5144705DBF9}" destId="{F52CD3E0-77C2-46F1-BDF1-6DB96A9C7DF4}" srcOrd="3" destOrd="0" parTransId="{E3263295-0BCF-4FAE-9D49-D9C7124878C0}" sibTransId="{67F0C251-6D4F-4034-8FEE-D8448AB7AA3A}"/>
    <dgm:cxn modelId="{FF226B7B-CA55-43CF-9BFD-5BE5FEEF21A5}" srcId="{A0AF6DB4-F46D-4348-9911-68CF155D0CDA}" destId="{056628A5-C80C-498A-9515-8B41FCD49923}" srcOrd="3" destOrd="0" parTransId="{9707E560-DDB0-440F-8E41-37ACA1D0DFF5}" sibTransId="{35772BF3-ACEB-4A32-B9AB-C6293BC8965E}"/>
    <dgm:cxn modelId="{5A45A97B-BF66-4867-868B-763E785B946F}" srcId="{77A5FB5B-D4FA-4DF6-BFE7-E0848C72BA94}" destId="{72756167-2336-405D-8C5A-9A61C0D6BA18}" srcOrd="1" destOrd="0" parTransId="{45CDF43C-B66E-4A23-AA26-798C04D201A7}" sibTransId="{245D3762-DE7F-4649-A433-CCEE1BA88502}"/>
    <dgm:cxn modelId="{EE852E82-EA06-4944-A470-867E4C27FD50}" srcId="{F52CD3E0-77C2-46F1-BDF1-6DB96A9C7DF4}" destId="{EEE30C6B-989B-42E6-BCA2-4A70562710AF}" srcOrd="0" destOrd="0" parTransId="{328E43A1-B8BE-4E53-92BB-57046C5D65A9}" sibTransId="{683CB253-F9B2-4119-AFFE-6A55324F7C8B}"/>
    <dgm:cxn modelId="{CBE29787-E59D-4D3F-ACA5-A37D4370B5E0}" srcId="{A0AF6DB4-F46D-4348-9911-68CF155D0CDA}" destId="{A9CBEC12-2984-49A9-BF19-395658E6016F}" srcOrd="4" destOrd="0" parTransId="{D8B9DB21-89EA-41B6-8164-CD824616D3AA}" sibTransId="{96C6501A-4684-4A0A-89AA-77DB41E2EE01}"/>
    <dgm:cxn modelId="{A63DF488-81D9-41F0-BAFB-1DED6F5FA256}" type="presOf" srcId="{31A9B964-C856-48BE-926E-DE0EC0EA2752}" destId="{2F946FFD-8B8E-4A01-AE30-AFA2BE2A8328}" srcOrd="0" destOrd="0" presId="urn:microsoft.com/office/officeart/2005/8/layout/hList1"/>
    <dgm:cxn modelId="{1C277999-C7F4-4B94-8F6F-A77525DD048A}" type="presOf" srcId="{E4A41DA7-D74B-4BAC-A310-B5144705DBF9}" destId="{86A8B8B0-F7FA-4A3B-A85E-57C99AF84FDF}" srcOrd="0" destOrd="0" presId="urn:microsoft.com/office/officeart/2005/8/layout/hList1"/>
    <dgm:cxn modelId="{FC3B309C-F60B-4943-900C-8AE90BD5D893}" srcId="{E4A41DA7-D74B-4BAC-A310-B5144705DBF9}" destId="{A0AF6DB4-F46D-4348-9911-68CF155D0CDA}" srcOrd="4" destOrd="0" parTransId="{B4017A8F-1E0F-4FD6-BEF6-69FEB3F60776}" sibTransId="{B2B029A9-0E64-4B1F-955F-F85DCC5D51A7}"/>
    <dgm:cxn modelId="{8CC0909E-8E84-406E-A47F-BFA0A794A358}" type="presOf" srcId="{77B7BC7A-415C-49F8-ACF5-A6EDF4141B59}" destId="{E07AE17C-1C92-4D3C-9B26-01EE721BD2C4}" srcOrd="0" destOrd="0" presId="urn:microsoft.com/office/officeart/2005/8/layout/hList1"/>
    <dgm:cxn modelId="{BDE2D19E-BF91-498E-9F9A-4DE9A5287A82}" type="presOf" srcId="{EEE30C6B-989B-42E6-BCA2-4A70562710AF}" destId="{BB693050-7BEE-4051-8479-641BDD68D65B}" srcOrd="0" destOrd="0" presId="urn:microsoft.com/office/officeart/2005/8/layout/hList1"/>
    <dgm:cxn modelId="{6FB0DCA0-F7B6-474B-A2C3-CC4FBE56CBE5}" srcId="{80A3CDEE-738B-41B3-8FF4-AD958C8CD08E}" destId="{2731373C-8E8D-4073-BF8F-3F7A610AB48A}" srcOrd="4" destOrd="0" parTransId="{F1E49F36-23DE-4F21-86DA-D9020D6FCB17}" sibTransId="{C4BAD3FC-504B-480D-BE90-1244F4809818}"/>
    <dgm:cxn modelId="{15ACC8A4-9F35-43D7-9B85-6F0CB264035D}" type="presOf" srcId="{72756167-2336-405D-8C5A-9A61C0D6BA18}" destId="{B68119B8-C20A-4876-BAF5-0EBEB5BF3393}" srcOrd="0" destOrd="1" presId="urn:microsoft.com/office/officeart/2005/8/layout/hList1"/>
    <dgm:cxn modelId="{453934B9-3CDB-42E1-B371-A144EA6E7098}" type="presOf" srcId="{8B0EAE52-EE23-44E0-91BB-69BA25EF7702}" destId="{BB693050-7BEE-4051-8479-641BDD68D65B}" srcOrd="0" destOrd="4" presId="urn:microsoft.com/office/officeart/2005/8/layout/hList1"/>
    <dgm:cxn modelId="{0AF448BD-204E-4282-9FC2-44CA4548C144}" srcId="{A0AF6DB4-F46D-4348-9911-68CF155D0CDA}" destId="{D55B7654-9BE9-4CCB-A894-B4A2DFE0C511}" srcOrd="0" destOrd="0" parTransId="{803D2788-7963-4A5E-916D-4460051865CB}" sibTransId="{02657BFB-FA84-4B92-A59F-C11F0822A044}"/>
    <dgm:cxn modelId="{D02EF3C1-F124-48FF-BF02-92AB030E7975}" srcId="{F52CD3E0-77C2-46F1-BDF1-6DB96A9C7DF4}" destId="{8B0EAE52-EE23-44E0-91BB-69BA25EF7702}" srcOrd="4" destOrd="0" parTransId="{A6AEE40E-285B-470A-B293-8C096F6C9E6D}" sibTransId="{D1772B9B-ADCA-4A98-88FC-88731F58B911}"/>
    <dgm:cxn modelId="{4DED9BC5-E541-4F55-AC42-EA1D755ECF8C}" type="presOf" srcId="{46C9115A-210A-4A36-86AD-D49BACB0BE09}" destId="{E1A9E96D-CC8E-494C-867B-6263DAFE4742}" srcOrd="0" destOrd="5" presId="urn:microsoft.com/office/officeart/2005/8/layout/hList1"/>
    <dgm:cxn modelId="{B7EF2BCA-EA78-4177-8FC6-CDF1220401E9}" type="presOf" srcId="{23929A1A-A95A-493D-A177-DA612AA47DEE}" destId="{DF30C491-8D8A-4E59-BBDE-360AE3CFC318}" srcOrd="0" destOrd="2" presId="urn:microsoft.com/office/officeart/2005/8/layout/hList1"/>
    <dgm:cxn modelId="{96E84CCD-C604-485D-A40C-29DFFC095AE6}" type="presOf" srcId="{77A5FB5B-D4FA-4DF6-BFE7-E0848C72BA94}" destId="{BACB81EB-76E5-47C1-A0F1-F3F86CBD84B0}" srcOrd="0" destOrd="0" presId="urn:microsoft.com/office/officeart/2005/8/layout/hList1"/>
    <dgm:cxn modelId="{A94A50D3-91D1-4EE2-B41A-CCD20227EE4B}" type="presOf" srcId="{80A3CDEE-738B-41B3-8FF4-AD958C8CD08E}" destId="{6A2FFCEC-A93A-4664-A583-44F5A35717AD}" srcOrd="0" destOrd="0" presId="urn:microsoft.com/office/officeart/2005/8/layout/hList1"/>
    <dgm:cxn modelId="{29176ED7-B2C1-4827-BA94-8A8A20EF5D4C}" srcId="{31A9B964-C856-48BE-926E-DE0EC0EA2752}" destId="{931BB840-5E6F-4234-B47A-82023AF905F7}" srcOrd="0" destOrd="0" parTransId="{01F58BA0-8393-45DF-BE65-C7A947835808}" sibTransId="{B9481780-B38B-437B-8102-D138888346B4}"/>
    <dgm:cxn modelId="{42CF97D8-93B5-4746-BA63-6AC6E2254947}" type="presOf" srcId="{D55B7654-9BE9-4CCB-A894-B4A2DFE0C511}" destId="{E1A9E96D-CC8E-494C-867B-6263DAFE4742}" srcOrd="0" destOrd="0" presId="urn:microsoft.com/office/officeart/2005/8/layout/hList1"/>
    <dgm:cxn modelId="{BA3976DB-0FA6-403E-8539-31DF637A5F0C}" type="presOf" srcId="{53FD545F-F309-429D-86DA-A90A378C2DEB}" destId="{E07AE17C-1C92-4D3C-9B26-01EE721BD2C4}" srcOrd="0" destOrd="1" presId="urn:microsoft.com/office/officeart/2005/8/layout/hList1"/>
    <dgm:cxn modelId="{3E948DDD-463C-494F-B1C1-466E92EBB1EC}" type="presOf" srcId="{931BB840-5E6F-4234-B47A-82023AF905F7}" destId="{DF30C491-8D8A-4E59-BBDE-360AE3CFC318}" srcOrd="0" destOrd="0" presId="urn:microsoft.com/office/officeart/2005/8/layout/hList1"/>
    <dgm:cxn modelId="{42423BDF-8241-4B98-AFA6-24D6DA605980}" type="presOf" srcId="{F52CD3E0-77C2-46F1-BDF1-6DB96A9C7DF4}" destId="{C1D29FB2-9455-49CB-8B0C-3F7B7A0EB32B}" srcOrd="0" destOrd="0" presId="urn:microsoft.com/office/officeart/2005/8/layout/hList1"/>
    <dgm:cxn modelId="{E7BC4EDF-E469-4976-B987-4F04EB721482}" type="presOf" srcId="{452981C6-3C57-492A-892B-7091EE10EDBF}" destId="{E1A9E96D-CC8E-494C-867B-6263DAFE4742}" srcOrd="0" destOrd="2" presId="urn:microsoft.com/office/officeart/2005/8/layout/hList1"/>
    <dgm:cxn modelId="{D27208EE-B112-4EC7-8BBA-C42A52F9E8DA}" srcId="{80A3CDEE-738B-41B3-8FF4-AD958C8CD08E}" destId="{E8DE0A1C-8041-4425-AA17-691EB5FCD0E6}" srcOrd="2" destOrd="0" parTransId="{109BDD2A-3DB9-4BF1-B033-A34C4E3F596F}" sibTransId="{B29D8443-55B4-446F-9483-D90593B74623}"/>
    <dgm:cxn modelId="{1C18E7F2-75FD-4A03-9DB8-F8FD75B81ADD}" type="presOf" srcId="{056628A5-C80C-498A-9515-8B41FCD49923}" destId="{E1A9E96D-CC8E-494C-867B-6263DAFE4742}" srcOrd="0" destOrd="3" presId="urn:microsoft.com/office/officeart/2005/8/layout/hList1"/>
    <dgm:cxn modelId="{F38664F8-5C39-4EAC-A387-8C801A3F26E5}" type="presParOf" srcId="{86A8B8B0-F7FA-4A3B-A85E-57C99AF84FDF}" destId="{8E8D8F60-364D-4879-9C94-48225CBFA3BE}" srcOrd="0" destOrd="0" presId="urn:microsoft.com/office/officeart/2005/8/layout/hList1"/>
    <dgm:cxn modelId="{26B1E35C-90FC-43D4-9080-D27A428D8054}" type="presParOf" srcId="{8E8D8F60-364D-4879-9C94-48225CBFA3BE}" destId="{BACB81EB-76E5-47C1-A0F1-F3F86CBD84B0}" srcOrd="0" destOrd="0" presId="urn:microsoft.com/office/officeart/2005/8/layout/hList1"/>
    <dgm:cxn modelId="{4DD886D1-B4B3-4A13-A62F-2465BFC0372C}" type="presParOf" srcId="{8E8D8F60-364D-4879-9C94-48225CBFA3BE}" destId="{B68119B8-C20A-4876-BAF5-0EBEB5BF3393}" srcOrd="1" destOrd="0" presId="urn:microsoft.com/office/officeart/2005/8/layout/hList1"/>
    <dgm:cxn modelId="{241B8F98-1F7F-4016-A6F4-50F9199248C4}" type="presParOf" srcId="{86A8B8B0-F7FA-4A3B-A85E-57C99AF84FDF}" destId="{F3F11FC5-7576-4FE4-85AD-2C58EC04BC59}" srcOrd="1" destOrd="0" presId="urn:microsoft.com/office/officeart/2005/8/layout/hList1"/>
    <dgm:cxn modelId="{348EFFBE-A1A5-43B7-B81D-34E0F8C6FCFC}" type="presParOf" srcId="{86A8B8B0-F7FA-4A3B-A85E-57C99AF84FDF}" destId="{EFEA1052-5C5B-4D41-9B55-E9899BB438E0}" srcOrd="2" destOrd="0" presId="urn:microsoft.com/office/officeart/2005/8/layout/hList1"/>
    <dgm:cxn modelId="{1943923F-8969-4DF3-873B-7621507A0656}" type="presParOf" srcId="{EFEA1052-5C5B-4D41-9B55-E9899BB438E0}" destId="{6A2FFCEC-A93A-4664-A583-44F5A35717AD}" srcOrd="0" destOrd="0" presId="urn:microsoft.com/office/officeart/2005/8/layout/hList1"/>
    <dgm:cxn modelId="{EE8C0659-F87C-46CA-AF57-D85FA957E2F5}" type="presParOf" srcId="{EFEA1052-5C5B-4D41-9B55-E9899BB438E0}" destId="{E07AE17C-1C92-4D3C-9B26-01EE721BD2C4}" srcOrd="1" destOrd="0" presId="urn:microsoft.com/office/officeart/2005/8/layout/hList1"/>
    <dgm:cxn modelId="{A53794B1-3958-4BFD-A869-61A12B021DB0}" type="presParOf" srcId="{86A8B8B0-F7FA-4A3B-A85E-57C99AF84FDF}" destId="{B7DC6C34-083E-4B46-BC2C-B2578AE557A9}" srcOrd="3" destOrd="0" presId="urn:microsoft.com/office/officeart/2005/8/layout/hList1"/>
    <dgm:cxn modelId="{97DA807E-48C6-4E9C-95AE-966CFFE37337}" type="presParOf" srcId="{86A8B8B0-F7FA-4A3B-A85E-57C99AF84FDF}" destId="{FC7F9D95-8EFC-4E93-8A00-5D6660A5CC5A}" srcOrd="4" destOrd="0" presId="urn:microsoft.com/office/officeart/2005/8/layout/hList1"/>
    <dgm:cxn modelId="{B40C3150-3770-4135-B08E-D0012A9B82F6}" type="presParOf" srcId="{FC7F9D95-8EFC-4E93-8A00-5D6660A5CC5A}" destId="{2F946FFD-8B8E-4A01-AE30-AFA2BE2A8328}" srcOrd="0" destOrd="0" presId="urn:microsoft.com/office/officeart/2005/8/layout/hList1"/>
    <dgm:cxn modelId="{3D4AA81D-3E14-4386-9C8A-5D809AEE12B4}" type="presParOf" srcId="{FC7F9D95-8EFC-4E93-8A00-5D6660A5CC5A}" destId="{DF30C491-8D8A-4E59-BBDE-360AE3CFC318}" srcOrd="1" destOrd="0" presId="urn:microsoft.com/office/officeart/2005/8/layout/hList1"/>
    <dgm:cxn modelId="{718979F9-CFB8-44B7-AE25-AD45F74EC3C1}" type="presParOf" srcId="{86A8B8B0-F7FA-4A3B-A85E-57C99AF84FDF}" destId="{487C9C0F-3FBD-4439-A1C8-2EB466850A88}" srcOrd="5" destOrd="0" presId="urn:microsoft.com/office/officeart/2005/8/layout/hList1"/>
    <dgm:cxn modelId="{8AAD4AC5-CFC1-4E88-8E94-9B2C476C18D3}" type="presParOf" srcId="{86A8B8B0-F7FA-4A3B-A85E-57C99AF84FDF}" destId="{503F11E3-7B2C-4C60-A558-216043BA0F33}" srcOrd="6" destOrd="0" presId="urn:microsoft.com/office/officeart/2005/8/layout/hList1"/>
    <dgm:cxn modelId="{5723AB55-F117-4AA8-B72D-638957A6AD83}" type="presParOf" srcId="{503F11E3-7B2C-4C60-A558-216043BA0F33}" destId="{C1D29FB2-9455-49CB-8B0C-3F7B7A0EB32B}" srcOrd="0" destOrd="0" presId="urn:microsoft.com/office/officeart/2005/8/layout/hList1"/>
    <dgm:cxn modelId="{514382EC-8507-4285-9ED9-7EC2FA37BC59}" type="presParOf" srcId="{503F11E3-7B2C-4C60-A558-216043BA0F33}" destId="{BB693050-7BEE-4051-8479-641BDD68D65B}" srcOrd="1" destOrd="0" presId="urn:microsoft.com/office/officeart/2005/8/layout/hList1"/>
    <dgm:cxn modelId="{04961004-1FCE-4FD5-BB49-FFCDD8AA315C}" type="presParOf" srcId="{86A8B8B0-F7FA-4A3B-A85E-57C99AF84FDF}" destId="{851B3ED0-F722-4443-AEF3-658E9B8FCBD4}" srcOrd="7" destOrd="0" presId="urn:microsoft.com/office/officeart/2005/8/layout/hList1"/>
    <dgm:cxn modelId="{EEB13834-2622-4DC2-B901-9247BE1847E2}" type="presParOf" srcId="{86A8B8B0-F7FA-4A3B-A85E-57C99AF84FDF}" destId="{9022FD49-6B90-4BBA-8F9B-5B824EBEF2BE}" srcOrd="8" destOrd="0" presId="urn:microsoft.com/office/officeart/2005/8/layout/hList1"/>
    <dgm:cxn modelId="{A805227C-35A9-4259-ABE7-7246254617D8}" type="presParOf" srcId="{9022FD49-6B90-4BBA-8F9B-5B824EBEF2BE}" destId="{A787448C-91D2-4ACA-9581-A6F1D8B5BE2B}" srcOrd="0" destOrd="0" presId="urn:microsoft.com/office/officeart/2005/8/layout/hList1"/>
    <dgm:cxn modelId="{4A6ADA83-D1BB-435C-9D7E-13B14BC377AC}" type="presParOf" srcId="{9022FD49-6B90-4BBA-8F9B-5B824EBEF2BE}" destId="{E1A9E96D-CC8E-494C-867B-6263DAFE474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A36AB5-E53E-4EF2-BF55-197853F35E3A}">
      <dsp:nvSpPr>
        <dsp:cNvPr id="0" name=""/>
        <dsp:cNvSpPr/>
      </dsp:nvSpPr>
      <dsp:spPr>
        <a:xfrm rot="5400000">
          <a:off x="-200157" y="262468"/>
          <a:ext cx="1334382" cy="934067"/>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Approval Letters</a:t>
          </a:r>
        </a:p>
      </dsp:txBody>
      <dsp:txXfrm rot="-5400000">
        <a:off x="1" y="529345"/>
        <a:ext cx="934067" cy="400315"/>
      </dsp:txXfrm>
    </dsp:sp>
    <dsp:sp modelId="{41A2A76A-16C5-483B-BA9D-0128B51AC5EC}">
      <dsp:nvSpPr>
        <dsp:cNvPr id="0" name=""/>
        <dsp:cNvSpPr/>
      </dsp:nvSpPr>
      <dsp:spPr>
        <a:xfrm rot="5400000">
          <a:off x="5659463" y="-4722798"/>
          <a:ext cx="986774" cy="10437566"/>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Determine whom within County FDOH is responsible (template is available on the SART website)</a:t>
          </a:r>
        </a:p>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Board of County Commissioners letter of support</a:t>
          </a:r>
        </a:p>
      </dsp:txBody>
      <dsp:txXfrm rot="-5400000">
        <a:off x="934067" y="50768"/>
        <a:ext cx="10389396" cy="890434"/>
      </dsp:txXfrm>
    </dsp:sp>
    <dsp:sp modelId="{422BAD7E-A9BA-4559-9F7C-E3B51DA49C76}">
      <dsp:nvSpPr>
        <dsp:cNvPr id="0" name=""/>
        <dsp:cNvSpPr/>
      </dsp:nvSpPr>
      <dsp:spPr>
        <a:xfrm rot="5400000">
          <a:off x="-200157" y="1652317"/>
          <a:ext cx="1334382" cy="934067"/>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Baseline Data</a:t>
          </a:r>
        </a:p>
      </dsp:txBody>
      <dsp:txXfrm rot="-5400000">
        <a:off x="1" y="1919194"/>
        <a:ext cx="934067" cy="400315"/>
      </dsp:txXfrm>
    </dsp:sp>
    <dsp:sp modelId="{F88D75F6-793F-4A40-ADC8-EA23FFED35A1}">
      <dsp:nvSpPr>
        <dsp:cNvPr id="0" name=""/>
        <dsp:cNvSpPr/>
      </dsp:nvSpPr>
      <dsp:spPr>
        <a:xfrm rot="5400000">
          <a:off x="5536590" y="-3332949"/>
          <a:ext cx="1232519" cy="10437566"/>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Three years of relevant CDC light trap baseline data from non-event years</a:t>
          </a:r>
        </a:p>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Assists in verifying the increase in mosquito populations post-storm</a:t>
          </a:r>
        </a:p>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A template will be provided with the necessary time frame</a:t>
          </a:r>
        </a:p>
      </dsp:txBody>
      <dsp:txXfrm rot="-5400000">
        <a:off x="934067" y="1329741"/>
        <a:ext cx="10377399" cy="1112185"/>
      </dsp:txXfrm>
    </dsp:sp>
    <dsp:sp modelId="{8935AF81-FD54-4398-B3DE-9A9A5B51096A}">
      <dsp:nvSpPr>
        <dsp:cNvPr id="0" name=""/>
        <dsp:cNvSpPr/>
      </dsp:nvSpPr>
      <dsp:spPr>
        <a:xfrm rot="5400000">
          <a:off x="-200157" y="3076552"/>
          <a:ext cx="1334382" cy="934067"/>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Maps</a:t>
          </a:r>
        </a:p>
      </dsp:txBody>
      <dsp:txXfrm rot="-5400000">
        <a:off x="1" y="3343429"/>
        <a:ext cx="934067" cy="400315"/>
      </dsp:txXfrm>
    </dsp:sp>
    <dsp:sp modelId="{061C9E6D-0C84-43D9-AF24-A04D9F7ACC73}">
      <dsp:nvSpPr>
        <dsp:cNvPr id="0" name=""/>
        <dsp:cNvSpPr/>
      </dsp:nvSpPr>
      <dsp:spPr>
        <a:xfrm rot="5400000">
          <a:off x="5502204" y="-1908713"/>
          <a:ext cx="1301292" cy="10437566"/>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Review current or create new maps illustrating of the potential areas affected</a:t>
          </a:r>
        </a:p>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Requested zones should focus on critical response areas </a:t>
          </a:r>
        </a:p>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County Flood Zone maps may be a useful tool</a:t>
          </a:r>
        </a:p>
      </dsp:txBody>
      <dsp:txXfrm rot="-5400000">
        <a:off x="934067" y="2722948"/>
        <a:ext cx="10374042" cy="1174244"/>
      </dsp:txXfrm>
    </dsp:sp>
    <dsp:sp modelId="{B757AFCB-60BD-4C1E-BD29-74999A76E02C}">
      <dsp:nvSpPr>
        <dsp:cNvPr id="0" name=""/>
        <dsp:cNvSpPr/>
      </dsp:nvSpPr>
      <dsp:spPr>
        <a:xfrm rot="5400000">
          <a:off x="-200157" y="4486254"/>
          <a:ext cx="1334382" cy="934067"/>
        </a:xfrm>
        <a:prstGeom prst="chevron">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Press Release Plan</a:t>
          </a:r>
        </a:p>
      </dsp:txBody>
      <dsp:txXfrm rot="-5400000">
        <a:off x="1" y="4753131"/>
        <a:ext cx="934067" cy="400315"/>
      </dsp:txXfrm>
    </dsp:sp>
    <dsp:sp modelId="{58C93459-041B-4B6B-BFF1-BD222D1BA867}">
      <dsp:nvSpPr>
        <dsp:cNvPr id="0" name=""/>
        <dsp:cNvSpPr/>
      </dsp:nvSpPr>
      <dsp:spPr>
        <a:xfrm rot="5400000">
          <a:off x="5516737" y="-499011"/>
          <a:ext cx="1272227" cy="10437566"/>
        </a:xfrm>
        <a:prstGeom prst="round2Same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It is the county’s responsibility to develop and implement the release of information regarding applications</a:t>
          </a:r>
        </a:p>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Should have as much coverage as possible (i.e., press release, reverse 911 calls)</a:t>
          </a:r>
        </a:p>
        <a:p>
          <a:pPr marL="171450" lvl="1" indent="-171450" algn="l" defTabSz="711200">
            <a:lnSpc>
              <a:spcPct val="90000"/>
            </a:lnSpc>
            <a:spcBef>
              <a:spcPct val="0"/>
            </a:spcBef>
            <a:spcAft>
              <a:spcPct val="15000"/>
            </a:spcAft>
            <a:buChar char="•"/>
          </a:pPr>
          <a:r>
            <a:rPr lang="en-US" sz="1600" kern="1200" dirty="0">
              <a:latin typeface="Aptos" panose="020B0004020202020204" pitchFamily="34" charset="0"/>
            </a:rPr>
            <a:t>Suggested release language provided with checklist</a:t>
          </a:r>
        </a:p>
      </dsp:txBody>
      <dsp:txXfrm rot="-5400000">
        <a:off x="934068" y="4145763"/>
        <a:ext cx="10375461" cy="11480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CB81EB-76E5-47C1-A0F1-F3F86CBD84B0}">
      <dsp:nvSpPr>
        <dsp:cNvPr id="0" name=""/>
        <dsp:cNvSpPr/>
      </dsp:nvSpPr>
      <dsp:spPr>
        <a:xfrm>
          <a:off x="4967" y="214924"/>
          <a:ext cx="1904355" cy="617166"/>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Weather</a:t>
          </a:r>
        </a:p>
      </dsp:txBody>
      <dsp:txXfrm>
        <a:off x="4967" y="214924"/>
        <a:ext cx="1904355" cy="617166"/>
      </dsp:txXfrm>
    </dsp:sp>
    <dsp:sp modelId="{B68119B8-C20A-4876-BAF5-0EBEB5BF3393}">
      <dsp:nvSpPr>
        <dsp:cNvPr id="0" name=""/>
        <dsp:cNvSpPr/>
      </dsp:nvSpPr>
      <dsp:spPr>
        <a:xfrm>
          <a:off x="4967" y="832091"/>
          <a:ext cx="1904355" cy="401710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Rain delays</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Temperature below pesticide label rate</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Wind speed at time of applications</a:t>
          </a:r>
        </a:p>
      </dsp:txBody>
      <dsp:txXfrm>
        <a:off x="4967" y="832091"/>
        <a:ext cx="1904355" cy="4017109"/>
      </dsp:txXfrm>
    </dsp:sp>
    <dsp:sp modelId="{6A2FFCEC-A93A-4664-A583-44F5A35717AD}">
      <dsp:nvSpPr>
        <dsp:cNvPr id="0" name=""/>
        <dsp:cNvSpPr/>
      </dsp:nvSpPr>
      <dsp:spPr>
        <a:xfrm>
          <a:off x="2175932" y="214924"/>
          <a:ext cx="1904355" cy="617166"/>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Mechanical</a:t>
          </a:r>
        </a:p>
      </dsp:txBody>
      <dsp:txXfrm>
        <a:off x="2175932" y="214924"/>
        <a:ext cx="1904355" cy="617166"/>
      </dsp:txXfrm>
    </dsp:sp>
    <dsp:sp modelId="{E07AE17C-1C92-4D3C-9B26-01EE721BD2C4}">
      <dsp:nvSpPr>
        <dsp:cNvPr id="0" name=""/>
        <dsp:cNvSpPr/>
      </dsp:nvSpPr>
      <dsp:spPr>
        <a:xfrm>
          <a:off x="2175932" y="832091"/>
          <a:ext cx="1904355" cy="401710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Dedicated planes</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Plane malfunction</a:t>
          </a:r>
        </a:p>
        <a:p>
          <a:pPr marL="171450" lvl="1" indent="-171450" algn="l" defTabSz="755650">
            <a:lnSpc>
              <a:spcPct val="90000"/>
            </a:lnSpc>
            <a:spcBef>
              <a:spcPct val="0"/>
            </a:spcBef>
            <a:spcAft>
              <a:spcPct val="15000"/>
            </a:spcAft>
            <a:buChar char="•"/>
          </a:pPr>
          <a:r>
            <a:rPr lang="en-US" sz="1700" kern="1200">
              <a:latin typeface="Aptos" panose="020B0004020202020204" pitchFamily="34" charset="0"/>
            </a:rPr>
            <a:t>Fuel issues</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Equipment issues</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Pesticide availability</a:t>
          </a:r>
        </a:p>
      </dsp:txBody>
      <dsp:txXfrm>
        <a:off x="2175932" y="832091"/>
        <a:ext cx="1904355" cy="4017109"/>
      </dsp:txXfrm>
    </dsp:sp>
    <dsp:sp modelId="{2F946FFD-8B8E-4A01-AE30-AFA2BE2A8328}">
      <dsp:nvSpPr>
        <dsp:cNvPr id="0" name=""/>
        <dsp:cNvSpPr/>
      </dsp:nvSpPr>
      <dsp:spPr>
        <a:xfrm>
          <a:off x="4346897" y="214924"/>
          <a:ext cx="1904355" cy="617166"/>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Personnel</a:t>
          </a:r>
        </a:p>
      </dsp:txBody>
      <dsp:txXfrm>
        <a:off x="4346897" y="214924"/>
        <a:ext cx="1904355" cy="617166"/>
      </dsp:txXfrm>
    </dsp:sp>
    <dsp:sp modelId="{DF30C491-8D8A-4E59-BBDE-360AE3CFC318}">
      <dsp:nvSpPr>
        <dsp:cNvPr id="0" name=""/>
        <dsp:cNvSpPr/>
      </dsp:nvSpPr>
      <dsp:spPr>
        <a:xfrm>
          <a:off x="4346897" y="832091"/>
          <a:ext cx="1904355" cy="401710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Incomplete licensure </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Pilot rest</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Limited number of vendors</a:t>
          </a:r>
        </a:p>
      </dsp:txBody>
      <dsp:txXfrm>
        <a:off x="4346897" y="832091"/>
        <a:ext cx="1904355" cy="4017109"/>
      </dsp:txXfrm>
    </dsp:sp>
    <dsp:sp modelId="{C1D29FB2-9455-49CB-8B0C-3F7B7A0EB32B}">
      <dsp:nvSpPr>
        <dsp:cNvPr id="0" name=""/>
        <dsp:cNvSpPr/>
      </dsp:nvSpPr>
      <dsp:spPr>
        <a:xfrm>
          <a:off x="6517862" y="214924"/>
          <a:ext cx="1904355" cy="617166"/>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Incomplete County Requests</a:t>
          </a:r>
        </a:p>
      </dsp:txBody>
      <dsp:txXfrm>
        <a:off x="6517862" y="214924"/>
        <a:ext cx="1904355" cy="617166"/>
      </dsp:txXfrm>
    </dsp:sp>
    <dsp:sp modelId="{BB693050-7BEE-4051-8479-641BDD68D65B}">
      <dsp:nvSpPr>
        <dsp:cNvPr id="0" name=""/>
        <dsp:cNvSpPr/>
      </dsp:nvSpPr>
      <dsp:spPr>
        <a:xfrm>
          <a:off x="6517862" y="832091"/>
          <a:ext cx="1904355" cy="401710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GIS shape files</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BOCC or FDOH support letters</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Mosquito Surveillance Baseline for the requested timeframe</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County Public Information Release plan</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Organic Farms or large scale outdoor public events</a:t>
          </a:r>
        </a:p>
      </dsp:txBody>
      <dsp:txXfrm>
        <a:off x="6517862" y="832091"/>
        <a:ext cx="1904355" cy="4017109"/>
      </dsp:txXfrm>
    </dsp:sp>
    <dsp:sp modelId="{A787448C-91D2-4ACA-9581-A6F1D8B5BE2B}">
      <dsp:nvSpPr>
        <dsp:cNvPr id="0" name=""/>
        <dsp:cNvSpPr/>
      </dsp:nvSpPr>
      <dsp:spPr>
        <a:xfrm>
          <a:off x="8688827" y="214924"/>
          <a:ext cx="1904355" cy="617166"/>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kern="1200"/>
            <a:t>Concurrency</a:t>
          </a:r>
        </a:p>
      </dsp:txBody>
      <dsp:txXfrm>
        <a:off x="8688827" y="214924"/>
        <a:ext cx="1904355" cy="617166"/>
      </dsp:txXfrm>
    </dsp:sp>
    <dsp:sp modelId="{E1A9E96D-CC8E-494C-867B-6263DAFE4742}">
      <dsp:nvSpPr>
        <dsp:cNvPr id="0" name=""/>
        <dsp:cNvSpPr/>
      </dsp:nvSpPr>
      <dsp:spPr>
        <a:xfrm>
          <a:off x="8688827" y="832091"/>
          <a:ext cx="1904355" cy="401710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GIS map exclusions</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FDEP concurrency</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FFWCC concurrency</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FDACS Forestry concurrency</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USFWS concurrency</a:t>
          </a:r>
        </a:p>
        <a:p>
          <a:pPr marL="171450" lvl="1" indent="-171450" algn="l" defTabSz="755650">
            <a:lnSpc>
              <a:spcPct val="90000"/>
            </a:lnSpc>
            <a:spcBef>
              <a:spcPct val="0"/>
            </a:spcBef>
            <a:spcAft>
              <a:spcPct val="15000"/>
            </a:spcAft>
            <a:buChar char="•"/>
          </a:pPr>
          <a:r>
            <a:rPr lang="en-US" sz="1700" kern="1200" dirty="0">
              <a:latin typeface="Aptos" panose="020B0004020202020204" pitchFamily="34" charset="0"/>
            </a:rPr>
            <a:t>CDC agreement</a:t>
          </a:r>
        </a:p>
      </dsp:txBody>
      <dsp:txXfrm>
        <a:off x="8688827" y="832091"/>
        <a:ext cx="1904355" cy="4017109"/>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9A7646-64A1-4BED-BA0B-77C27DE51A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ABEFC0-5AA8-4302-B8B2-9ACD77A2E1D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82F98B-3DC8-431B-BBBF-B7C2B94E730B}" type="datetimeFigureOut">
              <a:rPr lang="en-US" smtClean="0"/>
              <a:t>5/28/2025</a:t>
            </a:fld>
            <a:endParaRPr lang="en-US" dirty="0"/>
          </a:p>
        </p:txBody>
      </p:sp>
      <p:sp>
        <p:nvSpPr>
          <p:cNvPr id="4" name="Footer Placeholder 3">
            <a:extLst>
              <a:ext uri="{FF2B5EF4-FFF2-40B4-BE49-F238E27FC236}">
                <a16:creationId xmlns:a16="http://schemas.microsoft.com/office/drawing/2014/main" id="{016656EA-4150-44D1-821F-53CA0DBA1A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184F06-C917-4D16-B46F-633E54CA49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1F4691-38BC-4357-BA2E-AC7731A10A45}" type="slidenum">
              <a:rPr lang="en-US" smtClean="0"/>
              <a:t>‹#›</a:t>
            </a:fld>
            <a:endParaRPr lang="en-US" dirty="0"/>
          </a:p>
        </p:txBody>
      </p:sp>
    </p:spTree>
    <p:extLst>
      <p:ext uri="{BB962C8B-B14F-4D97-AF65-F5344CB8AC3E}">
        <p14:creationId xmlns:p14="http://schemas.microsoft.com/office/powerpoint/2010/main" val="329006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7300D2-6E0D-49B5-9AB1-C6683F5C846D}" type="datetimeFigureOut">
              <a:rPr lang="en-US" smtClean="0"/>
              <a:t>5/28/2025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025FD9-6782-4777-BD37-B8EEBEF1E497}" type="slidenum">
              <a:rPr lang="en-US" smtClean="0"/>
              <a:t>‹#›</a:t>
            </a:fld>
            <a:endParaRPr lang="en-US" dirty="0"/>
          </a:p>
        </p:txBody>
      </p:sp>
    </p:spTree>
    <p:extLst>
      <p:ext uri="{BB962C8B-B14F-4D97-AF65-F5344CB8AC3E}">
        <p14:creationId xmlns:p14="http://schemas.microsoft.com/office/powerpoint/2010/main" val="3720810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1</a:t>
            </a:fld>
            <a:endParaRPr lang="en-US" dirty="0"/>
          </a:p>
        </p:txBody>
      </p:sp>
    </p:spTree>
    <p:extLst>
      <p:ext uri="{BB962C8B-B14F-4D97-AF65-F5344CB8AC3E}">
        <p14:creationId xmlns:p14="http://schemas.microsoft.com/office/powerpoint/2010/main" val="27938351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MCIRT process can be divided into 5 timeframes: prior to landfall, landfall, post-landfall, activation, and response. </a:t>
            </a:r>
          </a:p>
          <a:p>
            <a:endParaRPr lang="en-US" dirty="0"/>
          </a:p>
          <a:p>
            <a:r>
              <a:rPr lang="en-US" dirty="0"/>
              <a:t>Prior to landfall early planning is initiated with the path and severity of the storm heavily monitored. In additional, FDACS AES staff preemptively reach out to the county mosquito control programs most likely to be affected by the storm.  </a:t>
            </a:r>
          </a:p>
          <a:p>
            <a:endParaRPr lang="en-US" dirty="0"/>
          </a:p>
          <a:p>
            <a:r>
              <a:rPr lang="en-US" dirty="0"/>
              <a:t>At the point of landfall, AES staff assist ESF 17 to monitor WebEOC for incoming requests.</a:t>
            </a:r>
          </a:p>
          <a:p>
            <a:endParaRPr lang="en-US" dirty="0"/>
          </a:p>
          <a:p>
            <a:r>
              <a:rPr lang="en-US" dirty="0"/>
              <a:t>Following landfall, the MCIRT leadership monitor for the required presidential and governor emergency declaration. Without these, it is very unlikely the MCIRT will activate. Activation will also depend on the storm’s severity and area impacted. Utilizing the impacted counties list provided by FEMA, AES staff once again reach out to the mosquito control programs affected by the storm to determine local mosquito control capacity.</a:t>
            </a:r>
          </a:p>
        </p:txBody>
      </p:sp>
      <p:sp>
        <p:nvSpPr>
          <p:cNvPr id="4" name="Slide Number Placeholder 3"/>
          <p:cNvSpPr>
            <a:spLocks noGrp="1"/>
          </p:cNvSpPr>
          <p:nvPr>
            <p:ph type="sldNum" sz="quarter" idx="5"/>
          </p:nvPr>
        </p:nvSpPr>
        <p:spPr/>
        <p:txBody>
          <a:bodyPr/>
          <a:lstStyle/>
          <a:p>
            <a:fld id="{77542409-6A04-4DC6-AC3A-D3758287A8F2}" type="slidenum">
              <a:rPr lang="en-US" smtClean="0"/>
              <a:t>14</a:t>
            </a:fld>
            <a:endParaRPr lang="en-US"/>
          </a:p>
        </p:txBody>
      </p:sp>
    </p:spTree>
    <p:extLst>
      <p:ext uri="{BB962C8B-B14F-4D97-AF65-F5344CB8AC3E}">
        <p14:creationId xmlns:p14="http://schemas.microsoft.com/office/powerpoint/2010/main" val="938781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MCIRT process can be divided into 5 timeframes: prior to landfall, landfall, post-landfall, activation, and response. </a:t>
            </a:r>
          </a:p>
          <a:p>
            <a:endParaRPr lang="en-US" dirty="0"/>
          </a:p>
          <a:p>
            <a:r>
              <a:rPr lang="en-US" dirty="0"/>
              <a:t>Prior to landfall early planning is initiated with the path and severity of the storm heavily monitored. In additional, FDACS AES staff preemptively reach out to the county mosquito control programs most likely to be affected by the storm.  </a:t>
            </a:r>
          </a:p>
          <a:p>
            <a:endParaRPr lang="en-US" dirty="0"/>
          </a:p>
          <a:p>
            <a:r>
              <a:rPr lang="en-US" dirty="0"/>
              <a:t>At the point of landfall, AES staff assist ESF 17 to monitor WebEOC for incoming requests.</a:t>
            </a:r>
          </a:p>
          <a:p>
            <a:endParaRPr lang="en-US" dirty="0"/>
          </a:p>
          <a:p>
            <a:r>
              <a:rPr lang="en-US" dirty="0"/>
              <a:t>Following landfall, the MCIRT leadership monitor for the required presidential and governor emergency declaration. Without these, it is very unlikely the MCIRT will activate. Activation will also depend on the storm’s severity and area impacted. Utilizing the impacted counties list provided by FEMA, AES staff once again reach out to the mosquito control programs affected by the storm to determine local mosquito control capacity.</a:t>
            </a:r>
          </a:p>
        </p:txBody>
      </p:sp>
      <p:sp>
        <p:nvSpPr>
          <p:cNvPr id="4" name="Slide Number Placeholder 3"/>
          <p:cNvSpPr>
            <a:spLocks noGrp="1"/>
          </p:cNvSpPr>
          <p:nvPr>
            <p:ph type="sldNum" sz="quarter" idx="5"/>
          </p:nvPr>
        </p:nvSpPr>
        <p:spPr/>
        <p:txBody>
          <a:bodyPr/>
          <a:lstStyle/>
          <a:p>
            <a:fld id="{77542409-6A04-4DC6-AC3A-D3758287A8F2}" type="slidenum">
              <a:rPr lang="en-US" smtClean="0"/>
              <a:t>15</a:t>
            </a:fld>
            <a:endParaRPr lang="en-US"/>
          </a:p>
        </p:txBody>
      </p:sp>
    </p:spTree>
    <p:extLst>
      <p:ext uri="{BB962C8B-B14F-4D97-AF65-F5344CB8AC3E}">
        <p14:creationId xmlns:p14="http://schemas.microsoft.com/office/powerpoint/2010/main" val="1114582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vulnerability assessment is a new tool to provide insight on the counties most in need of assistance. It replaces a scorecard used by the team in past years. This risk assessment examines many variables which change depending on the characteristics of the storm. Some examples are damage, flooding, capacity of mosquito control program, fiscal constraints, and public health risk level. </a:t>
            </a:r>
          </a:p>
          <a:p>
            <a:endParaRPr lang="en-US" dirty="0"/>
          </a:p>
          <a:p>
            <a:r>
              <a:rPr lang="en-US" dirty="0"/>
              <a:t>All variables are combined to create a vulnerability score, portrayed on this map from Milton’s activation. The darker the color, the more vulnerable the county was to increased mosquito populations and mosquito borne disease following the storm. </a:t>
            </a:r>
          </a:p>
          <a:p>
            <a:endParaRPr lang="en-US" dirty="0"/>
          </a:p>
          <a:p>
            <a:r>
              <a:rPr lang="en-US" dirty="0"/>
              <a:t>This tool is initially used to estimate the number of counties which may request assistance and then to determine the response priority for applications. Even if other counties have requested assistance prior, some counties may be sprayed earlier based on these results.</a:t>
            </a:r>
          </a:p>
        </p:txBody>
      </p:sp>
      <p:sp>
        <p:nvSpPr>
          <p:cNvPr id="4" name="Slide Number Placeholder 3"/>
          <p:cNvSpPr>
            <a:spLocks noGrp="1"/>
          </p:cNvSpPr>
          <p:nvPr>
            <p:ph type="sldNum" sz="quarter" idx="5"/>
          </p:nvPr>
        </p:nvSpPr>
        <p:spPr/>
        <p:txBody>
          <a:bodyPr/>
          <a:lstStyle/>
          <a:p>
            <a:fld id="{77542409-6A04-4DC6-AC3A-D3758287A8F2}" type="slidenum">
              <a:rPr lang="en-US" smtClean="0"/>
              <a:t>16</a:t>
            </a:fld>
            <a:endParaRPr lang="en-US"/>
          </a:p>
        </p:txBody>
      </p:sp>
    </p:spTree>
    <p:extLst>
      <p:ext uri="{BB962C8B-B14F-4D97-AF65-F5344CB8AC3E}">
        <p14:creationId xmlns:p14="http://schemas.microsoft.com/office/powerpoint/2010/main" val="2379617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request is first submitted into WebEOC, the planning lead will upload a checklist for the county emergency manager to follow. Please review the document completely.  Filling out this checklist will ensure all required information has been submitted and the MCIRT will be able to respond in a timely manner. </a:t>
            </a:r>
          </a:p>
        </p:txBody>
      </p:sp>
      <p:sp>
        <p:nvSpPr>
          <p:cNvPr id="4" name="Slide Number Placeholder 3"/>
          <p:cNvSpPr>
            <a:spLocks noGrp="1"/>
          </p:cNvSpPr>
          <p:nvPr>
            <p:ph type="sldNum" sz="quarter" idx="5"/>
          </p:nvPr>
        </p:nvSpPr>
        <p:spPr/>
        <p:txBody>
          <a:bodyPr/>
          <a:lstStyle/>
          <a:p>
            <a:fld id="{77542409-6A04-4DC6-AC3A-D3758287A8F2}" type="slidenum">
              <a:rPr lang="en-US" smtClean="0"/>
              <a:t>17</a:t>
            </a:fld>
            <a:endParaRPr lang="en-US"/>
          </a:p>
        </p:txBody>
      </p:sp>
    </p:spTree>
    <p:extLst>
      <p:ext uri="{BB962C8B-B14F-4D97-AF65-F5344CB8AC3E}">
        <p14:creationId xmlns:p14="http://schemas.microsoft.com/office/powerpoint/2010/main" val="3942949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submitting a request for exclusions, whether for organic farms or outdoor events, there are few things to consider.</a:t>
            </a:r>
          </a:p>
          <a:p>
            <a:endParaRPr lang="en-US" dirty="0"/>
          </a:p>
          <a:p>
            <a:r>
              <a:rPr lang="en-US" dirty="0"/>
              <a:t>First, there are two routes for submitting an exclusion: initially submitted through the WebEOC using the checklist form shown earlier and provided directly to the MCIRT Liaison officer. No matter the method, all exclusions must be submitted no later than noon on the first day of the treatment. This means if the treatment may go for three days, we will require all exclusions for those three days. If there is a retreatment or unforeseen delay, there will be further opportunity to submit exclusions for outdoor events. </a:t>
            </a:r>
          </a:p>
          <a:p>
            <a:endParaRPr lang="en-US" dirty="0"/>
          </a:p>
          <a:p>
            <a:r>
              <a:rPr lang="en-US" dirty="0"/>
              <a:t>Second, the exclusion area must be at minimum 1000 to 1500 square feet. The vendors cannot guarantee smaller areas will be completely avoided. If an exclusion is submitted that is smaller than this requirement, it will be expanded and may exclude areas that were requested for treatment.</a:t>
            </a:r>
          </a:p>
          <a:p>
            <a:endParaRPr lang="en-US" dirty="0"/>
          </a:p>
          <a:p>
            <a:r>
              <a:rPr lang="en-US" dirty="0"/>
              <a:t>Third, exclusions can cause delays in the completion of the treatment. To alleviate this, please submit all required information when the exclusion is originally requested. This includes dates, event start and end times, and address. Please do not add a time buffer. This will all be handled as the MCIRT coordinates the treatments.</a:t>
            </a:r>
          </a:p>
          <a:p>
            <a:endParaRPr lang="en-US" dirty="0"/>
          </a:p>
          <a:p>
            <a:r>
              <a:rPr lang="en-US" dirty="0"/>
              <a:t>Lastly, it is a good idea to already have the exclusion data for organic farms on hand before hurricane season. The QR code here will direct you to the USDA Organic Farm registry where you may look up all registered organic farms in your county.</a:t>
            </a:r>
          </a:p>
        </p:txBody>
      </p:sp>
      <p:sp>
        <p:nvSpPr>
          <p:cNvPr id="4" name="Slide Number Placeholder 3"/>
          <p:cNvSpPr>
            <a:spLocks noGrp="1"/>
          </p:cNvSpPr>
          <p:nvPr>
            <p:ph type="sldNum" sz="quarter" idx="5"/>
          </p:nvPr>
        </p:nvSpPr>
        <p:spPr/>
        <p:txBody>
          <a:bodyPr/>
          <a:lstStyle/>
          <a:p>
            <a:fld id="{77542409-6A04-4DC6-AC3A-D3758287A8F2}" type="slidenum">
              <a:rPr lang="en-US" smtClean="0"/>
              <a:t>24</a:t>
            </a:fld>
            <a:endParaRPr lang="en-US"/>
          </a:p>
        </p:txBody>
      </p:sp>
    </p:spTree>
    <p:extLst>
      <p:ext uri="{BB962C8B-B14F-4D97-AF65-F5344CB8AC3E}">
        <p14:creationId xmlns:p14="http://schemas.microsoft.com/office/powerpoint/2010/main" val="1316954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part of FEMA requirements, each request will need specific information prior to the MCIRT responding to a WebEOC request. If information is missing, an MCIRT representative will request that it be provided prior to the team beginning a response.</a:t>
            </a:r>
          </a:p>
          <a:p>
            <a:endParaRPr lang="en-US" dirty="0"/>
          </a:p>
          <a:p>
            <a:r>
              <a:rPr lang="en-US" dirty="0"/>
              <a:t>Counties must include two letters, one from the county FDOH documenting the increased potential for mosquito borne disease and one from the Board of County Commissioners to support wide area applications. It is up to Emergency Management to know who within the county to request these letters from. You may find a letter template on the SART website.</a:t>
            </a:r>
          </a:p>
          <a:p>
            <a:endParaRPr lang="en-US" dirty="0"/>
          </a:p>
          <a:p>
            <a:r>
              <a:rPr lang="en-US" dirty="0"/>
              <a:t>The second requirement is </a:t>
            </a:r>
            <a:r>
              <a:rPr lang="en-US" b="0" dirty="0"/>
              <a:t>CDC Light Trap baseline data</a:t>
            </a:r>
            <a:r>
              <a:rPr lang="en-US" dirty="0"/>
              <a:t>. This information will need to come from the mosquito control program. A template Excel file will be sent to the county mosquito control program when a WebEOC request is submitted by the emergency management. Per FEMA requirements, counties need to submit 3 consecutive, non-incident years. If a county cannot submit baseline data, then measures may be taken to supplement with the pre-treatment trap data or other criteria. Please note that providing baseline data is in the best interest of the county, as it is used by the CDC to determine approval for the response.</a:t>
            </a:r>
          </a:p>
          <a:p>
            <a:endParaRPr lang="en-US" dirty="0"/>
          </a:p>
          <a:p>
            <a:r>
              <a:rPr lang="en-US" dirty="0"/>
              <a:t>Another requirement that involves the local mosquito control program is the submission of proposed spray maps. These will show the areas that the county is requesting to be sprayed. It is important to carefully select the areas based on population and hurricane impact. Shapefiles or created maps are preferred, however not everyone has those tools available to them. If the only map that can be sent is a basic scanned county map with hand drawn spray zones, the MCIRT GIS specialist will work with the county to create representative spray zones. Also, this team member may reach out to obtain additional information if issues are found. Make sure to include ALL possible areas to be treated in the request process. If the county decides to have additional areas added after concurrency has been obtained, it can delay the process. Also, it can be very difficult to revisit a county once applications are completed and the request is closed in WebEOC. </a:t>
            </a:r>
          </a:p>
          <a:p>
            <a:endParaRPr lang="en-US" dirty="0"/>
          </a:p>
          <a:p>
            <a:r>
              <a:rPr lang="en-US" b="0" dirty="0">
                <a:solidFill>
                  <a:schemeClr val="accent1"/>
                </a:solidFill>
                <a:highlight>
                  <a:srgbClr val="FFFF00"/>
                </a:highlight>
              </a:rPr>
              <a:t>Finally, it is important that the county submit a Public Information or Press Release Plan. This will explain how county officials plan to notify their citizens of any upcoming spray events. This can be often overlooked but is necessary before an planes go into the air. Suggested language found on the checklist may be utilized when drafting the plan. </a:t>
            </a:r>
          </a:p>
        </p:txBody>
      </p:sp>
      <p:sp>
        <p:nvSpPr>
          <p:cNvPr id="4" name="Slide Number Placeholder 3"/>
          <p:cNvSpPr>
            <a:spLocks noGrp="1"/>
          </p:cNvSpPr>
          <p:nvPr>
            <p:ph type="sldNum" sz="quarter" idx="5"/>
          </p:nvPr>
        </p:nvSpPr>
        <p:spPr/>
        <p:txBody>
          <a:bodyPr/>
          <a:lstStyle/>
          <a:p>
            <a:fld id="{77542409-6A04-4DC6-AC3A-D3758287A8F2}" type="slidenum">
              <a:rPr lang="en-US" smtClean="0"/>
              <a:t>25</a:t>
            </a:fld>
            <a:endParaRPr lang="en-US"/>
          </a:p>
        </p:txBody>
      </p:sp>
    </p:spTree>
    <p:extLst>
      <p:ext uri="{BB962C8B-B14F-4D97-AF65-F5344CB8AC3E}">
        <p14:creationId xmlns:p14="http://schemas.microsoft.com/office/powerpoint/2010/main" val="63414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perfect scenario, the entire process of response would only take 5 days per county. There are many obstacles that prolong the process and extend the time required for assistance. </a:t>
            </a:r>
          </a:p>
          <a:p>
            <a:endParaRPr lang="en-US" dirty="0"/>
          </a:p>
          <a:p>
            <a:r>
              <a:rPr lang="en-US" dirty="0"/>
              <a:t>Weather is a common obstacle for mosquito treatment. First, pilots cannot fly during rain and must post-pone flights in the event a storm. Additionally, there temperature and wind speed specifications as per label which prohibits treatment during certain conditions. </a:t>
            </a:r>
          </a:p>
          <a:p>
            <a:endParaRPr lang="en-US" dirty="0"/>
          </a:p>
          <a:p>
            <a:r>
              <a:rPr lang="en-US" dirty="0"/>
              <a:t>There is always the possibility of mechanical malfunctions of the vendor’s equipment prior to or during the treatment. This can include plane malfunctions, fuel issues, or the unavailability of pesticide. </a:t>
            </a:r>
          </a:p>
          <a:p>
            <a:endParaRPr lang="en-US" dirty="0"/>
          </a:p>
          <a:p>
            <a:r>
              <a:rPr lang="en-US" dirty="0"/>
              <a:t>There can also be issues pertaining to the vendor personnel. This includes lack of or incomplete licensure to be able to treat mosquitoes in Florida. Also, longer activations will require pilot rests which may delay treatments. This is especially true consider there are only two vendors that may be contracted for large-scale mosquito treatment in Florida. </a:t>
            </a:r>
          </a:p>
          <a:p>
            <a:endParaRPr lang="en-US" dirty="0"/>
          </a:p>
          <a:p>
            <a:r>
              <a:rPr lang="en-US" dirty="0"/>
              <a:t>Major delays at the beginning of the county response are often due to incomplete WebEOC requests. The MCIRT cannot proceed until it has been provided the requested spray zone map, the BOCC and FDOH support letter, and a public information release plan. Baseline surveillance should be provided if available. Lastly, the county should provide exclusions at the time of submission but will have opportunity to requested one closer to the treatment.</a:t>
            </a:r>
          </a:p>
          <a:p>
            <a:endParaRPr lang="en-US" dirty="0"/>
          </a:p>
          <a:p>
            <a:r>
              <a:rPr lang="en-US" dirty="0"/>
              <a:t>Another obstacle that occurs early in the response is a complication with obtaining concurrency. All treated areas must be approved by these entities before any treatments can be done. Further, if a county provides an updated map with a new area covered, concurrency will have to be obtained again, delaying the treatment. These concurrency stakeholders can also cause delays directly due to slow communication, particularly over the weekend.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26</a:t>
            </a:fld>
            <a:endParaRPr lang="en-US"/>
          </a:p>
        </p:txBody>
      </p:sp>
    </p:spTree>
    <p:extLst>
      <p:ext uri="{BB962C8B-B14F-4D97-AF65-F5344CB8AC3E}">
        <p14:creationId xmlns:p14="http://schemas.microsoft.com/office/powerpoint/2010/main" val="3115218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images showing the work done by the MCIRT in 2024. Between the three activations, the team was activated a total of 48 days and required the work of 33 FDACS AES employees.</a:t>
            </a:r>
          </a:p>
        </p:txBody>
      </p:sp>
      <p:sp>
        <p:nvSpPr>
          <p:cNvPr id="4" name="Slide Number Placeholder 3"/>
          <p:cNvSpPr>
            <a:spLocks noGrp="1"/>
          </p:cNvSpPr>
          <p:nvPr>
            <p:ph type="sldNum" sz="quarter" idx="5"/>
          </p:nvPr>
        </p:nvSpPr>
        <p:spPr/>
        <p:txBody>
          <a:bodyPr/>
          <a:lstStyle/>
          <a:p>
            <a:fld id="{77542409-6A04-4DC6-AC3A-D3758287A8F2}" type="slidenum">
              <a:rPr lang="en-US" smtClean="0"/>
              <a:t>27</a:t>
            </a:fld>
            <a:endParaRPr lang="en-US"/>
          </a:p>
        </p:txBody>
      </p:sp>
    </p:spTree>
    <p:extLst>
      <p:ext uri="{BB962C8B-B14F-4D97-AF65-F5344CB8AC3E}">
        <p14:creationId xmlns:p14="http://schemas.microsoft.com/office/powerpoint/2010/main" val="1883030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7025FD9-6782-4777-BD37-B8EEBEF1E497}" type="slidenum">
              <a:rPr lang="en-US" smtClean="0"/>
              <a:t>28</a:t>
            </a:fld>
            <a:endParaRPr lang="en-US" dirty="0"/>
          </a:p>
        </p:txBody>
      </p:sp>
    </p:spTree>
    <p:extLst>
      <p:ext uri="{BB962C8B-B14F-4D97-AF65-F5344CB8AC3E}">
        <p14:creationId xmlns:p14="http://schemas.microsoft.com/office/powerpoint/2010/main" val="2822790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Mosquito populations are likely to increase exponentially following a major hurricane. This is primarily due to higher-than-normal flood waters and increased sources of standing water found in debris. Mosquito </a:t>
            </a:r>
            <a:r>
              <a:rPr lang="en-US" sz="1200" spc="10" dirty="0">
                <a:solidFill>
                  <a:srgbClr val="FFFFFF"/>
                </a:solidFill>
              </a:rPr>
              <a:t>populations may elevate past normal ranges as early as 5 to 7 days following the natural disaster. This results in the MCIRT being one of the later response teams deployed. This is to ensure that the assistance provided is efficacious in targeting adult, flying mosquito populations after a storm. </a:t>
            </a:r>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5</a:t>
            </a:fld>
            <a:endParaRPr lang="en-US"/>
          </a:p>
        </p:txBody>
      </p:sp>
    </p:spTree>
    <p:extLst>
      <p:ext uri="{BB962C8B-B14F-4D97-AF65-F5344CB8AC3E}">
        <p14:creationId xmlns:p14="http://schemas.microsoft.com/office/powerpoint/2010/main" val="424964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trap mechanism in picture.</a:t>
            </a:r>
          </a:p>
        </p:txBody>
      </p:sp>
    </p:spTree>
    <p:extLst>
      <p:ext uri="{BB962C8B-B14F-4D97-AF65-F5344CB8AC3E}">
        <p14:creationId xmlns:p14="http://schemas.microsoft.com/office/powerpoint/2010/main" val="375508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overall mission for the MCIRT is to </a:t>
            </a:r>
            <a:r>
              <a:rPr lang="en-US" sz="1200" spc="10" dirty="0">
                <a:solidFill>
                  <a:srgbClr val="FFFFFF"/>
                </a:solidFill>
              </a:rPr>
              <a:t>assist Florida counties undergoing repair and recovery activities following a disaster with mosquito control abatement.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solidFill>
                  <a:srgbClr val="FFFFFF"/>
                </a:solidFill>
              </a:rPr>
              <a:t>It is the MCIRT’s job to provide quick assistance through coordinating aerial applications to reduce emerging adult mosquitoes that may impede post-storm recovery efforts. Additionally, the team has been activated in response to large scale mosquito-borne disease events such as West Nile and Zika viruses.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spc="10" dirty="0">
              <a:solidFill>
                <a:srgbClr val="FFFFFF"/>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0" dirty="0">
                <a:solidFill>
                  <a:srgbClr val="FFFFFF"/>
                </a:solidFill>
              </a:rPr>
              <a:t>The MCIRT prioritizes assisting counties who are fiscally constrained and/or are incapable of responding to the increased mosquito populations such as caused by excessive damage from the storm. </a:t>
            </a:r>
          </a:p>
        </p:txBody>
      </p:sp>
      <p:sp>
        <p:nvSpPr>
          <p:cNvPr id="4" name="Slide Number Placeholder 3"/>
          <p:cNvSpPr>
            <a:spLocks noGrp="1"/>
          </p:cNvSpPr>
          <p:nvPr>
            <p:ph type="sldNum" sz="quarter" idx="5"/>
          </p:nvPr>
        </p:nvSpPr>
        <p:spPr/>
        <p:txBody>
          <a:bodyPr/>
          <a:lstStyle/>
          <a:p>
            <a:fld id="{77542409-6A04-4DC6-AC3A-D3758287A8F2}" type="slidenum">
              <a:rPr lang="en-US" smtClean="0"/>
              <a:t>7</a:t>
            </a:fld>
            <a:endParaRPr lang="en-US"/>
          </a:p>
        </p:txBody>
      </p:sp>
    </p:spTree>
    <p:extLst>
      <p:ext uri="{BB962C8B-B14F-4D97-AF65-F5344CB8AC3E}">
        <p14:creationId xmlns:p14="http://schemas.microsoft.com/office/powerpoint/2010/main" val="89591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2024 was a busy year for hurricane response with 3 activations: Debby in August, Helene in September, and Milton in October. The MCIRT provided mosquito abatement assistance following all 3 of these hurricanes. </a:t>
            </a:r>
          </a:p>
          <a:p>
            <a:endParaRPr lang="en-US" dirty="0"/>
          </a:p>
          <a:p>
            <a:r>
              <a:rPr lang="en-US" dirty="0"/>
              <a:t>Hurricane Debby impacted 28 Florida counties, most within the Big Bend area. The MCIRT coordinated treatment for just over a million acres across 8 counties. Several new processes were added for 2024’s first activation including solidifying the process of excluding large outdoor events and organic farms, which we will discuss further later. </a:t>
            </a:r>
          </a:p>
          <a:p>
            <a:endParaRPr lang="en-US" dirty="0"/>
          </a:p>
          <a:p>
            <a:r>
              <a:rPr lang="en-US" dirty="0"/>
              <a:t>Hurricane Helene impacted 29 counties in Florida, making landfall in the same county as Hurricane Debby and following a similar path across the Big Bend area. Nearly a quarter million acres were treated within one county. Though three counties requested assistance, one cancelled treatment while the other was assisted after Hurricane Milton instead. </a:t>
            </a:r>
          </a:p>
          <a:p>
            <a:endParaRPr lang="en-US" dirty="0"/>
          </a:p>
          <a:p>
            <a:r>
              <a:rPr lang="en-US" dirty="0"/>
              <a:t>Hurricane Milton was considered the most widespread of the three in Florida, affecting 37 counties. The counties cover most of the peninsula and part of the eastern panhandle. Over 3.5 million acres were treated across 20 different counties. </a:t>
            </a:r>
          </a:p>
        </p:txBody>
      </p:sp>
      <p:sp>
        <p:nvSpPr>
          <p:cNvPr id="4" name="Slide Number Placeholder 3"/>
          <p:cNvSpPr>
            <a:spLocks noGrp="1"/>
          </p:cNvSpPr>
          <p:nvPr>
            <p:ph type="sldNum" sz="quarter" idx="5"/>
          </p:nvPr>
        </p:nvSpPr>
        <p:spPr/>
        <p:txBody>
          <a:bodyPr/>
          <a:lstStyle/>
          <a:p>
            <a:fld id="{77542409-6A04-4DC6-AC3A-D3758287A8F2}" type="slidenum">
              <a:rPr lang="en-US" smtClean="0"/>
              <a:t>8</a:t>
            </a:fld>
            <a:endParaRPr lang="en-US"/>
          </a:p>
        </p:txBody>
      </p:sp>
    </p:spTree>
    <p:extLst>
      <p:ext uri="{BB962C8B-B14F-4D97-AF65-F5344CB8AC3E}">
        <p14:creationId xmlns:p14="http://schemas.microsoft.com/office/powerpoint/2010/main" val="3652038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submitting a request, there are few things to note. </a:t>
            </a:r>
          </a:p>
          <a:p>
            <a:endParaRPr lang="en-US" dirty="0"/>
          </a:p>
          <a:p>
            <a:r>
              <a:rPr lang="en-US" dirty="0"/>
              <a:t>First, make sure the mosquito control program agrees with the maps before they are submitted. It is possible that the county will not see the maps again until they are concurrent. If there is a dispute or change to the map at that point, MCIRT will have to obtain concurrency once again on the new maps, which will delay the abatement response.</a:t>
            </a:r>
          </a:p>
          <a:p>
            <a:endParaRPr lang="en-US" dirty="0"/>
          </a:p>
          <a:p>
            <a:r>
              <a:rPr lang="en-US" dirty="0"/>
              <a:t>When submitting the request, be sure to include all required items. As stated several times, there will be no treatments planned until all requirements are met. </a:t>
            </a:r>
          </a:p>
          <a:p>
            <a:endParaRPr lang="en-US" dirty="0"/>
          </a:p>
          <a:p>
            <a:r>
              <a:rPr lang="en-US" dirty="0"/>
              <a:t>It is also wise to consider that time is a major factor during activation. Not submitting everything on your own or changing the maps last minute will just prolong the treatment. Also, MCIRT typically has a 30 day window to complete all requests. Post-activation requests will not be accepted.</a:t>
            </a:r>
          </a:p>
          <a:p>
            <a:endParaRPr lang="en-US" dirty="0"/>
          </a:p>
          <a:p>
            <a:r>
              <a:rPr lang="en-US" dirty="0"/>
              <a:t>For the actual applications, the product for the meantime will always be an organophosphate. This is due to increasing resistance to other mosquito adulticides. The chemical will not be changed, even if the county requests it.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Lastly, aerial application will be the primary method of treatment moving forward for future activations.</a:t>
            </a:r>
          </a:p>
          <a:p>
            <a:endParaRPr lang="en-US" dirty="0"/>
          </a:p>
          <a:p>
            <a:endParaRPr lang="en-US" dirty="0"/>
          </a:p>
        </p:txBody>
      </p:sp>
    </p:spTree>
    <p:extLst>
      <p:ext uri="{BB962C8B-B14F-4D97-AF65-F5344CB8AC3E}">
        <p14:creationId xmlns:p14="http://schemas.microsoft.com/office/powerpoint/2010/main" val="1015126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However, in rural and suburban areas, ground applications are slow and minimally effective in suppressing adult mosquito populations. Ground applications using a truck apply up to a 300 foot wide swath from the road. On the left, blue lines represent the entire area treated by a truck on the compared to the green blocks on the right, which represent what planes did in the same time frame.  As you can see, there is a significant area left untreated by the ground application. Also important to note, ground treatments require more time and workload for both MCIRT and the contracted applicators. Because of this, the MCIRT will be focused on aerial treatments instead.</a:t>
            </a:r>
          </a:p>
          <a:p>
            <a:endParaRPr lang="en-US" dirty="0"/>
          </a:p>
        </p:txBody>
      </p:sp>
    </p:spTree>
    <p:extLst>
      <p:ext uri="{BB962C8B-B14F-4D97-AF65-F5344CB8AC3E}">
        <p14:creationId xmlns:p14="http://schemas.microsoft.com/office/powerpoint/2010/main" val="383367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MCIRT is comprised of AES staff and utilizes a modified Incident Command Structure due to the specialized nature of the team. Modified roles include a division vector entomologist who provides expert guidance regarding mosquito behavior during the activation and a surveillance team responsible for all pre- and post-treatment surveillance to determine efficacy.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command structure also has an operations section divided into two parts: aerial and ground. The past 5 MCIRT activations have only provided aerial treatments. Ground treatments are highly dependent on the severity and location of the aftermath and are only done if an aerial response would not be effective. </a:t>
            </a:r>
          </a:p>
          <a:p>
            <a:endParaRPr lang="en-US" dirty="0"/>
          </a:p>
        </p:txBody>
      </p:sp>
      <p:sp>
        <p:nvSpPr>
          <p:cNvPr id="4" name="Slide Number Placeholder 3"/>
          <p:cNvSpPr>
            <a:spLocks noGrp="1"/>
          </p:cNvSpPr>
          <p:nvPr>
            <p:ph type="sldNum" sz="quarter" idx="5"/>
          </p:nvPr>
        </p:nvSpPr>
        <p:spPr/>
        <p:txBody>
          <a:bodyPr/>
          <a:lstStyle/>
          <a:p>
            <a:fld id="{77542409-6A04-4DC6-AC3A-D3758287A8F2}" type="slidenum">
              <a:rPr lang="en-US" smtClean="0"/>
              <a:t>12</a:t>
            </a:fld>
            <a:endParaRPr lang="en-US"/>
          </a:p>
        </p:txBody>
      </p:sp>
    </p:spTree>
    <p:extLst>
      <p:ext uri="{BB962C8B-B14F-4D97-AF65-F5344CB8AC3E}">
        <p14:creationId xmlns:p14="http://schemas.microsoft.com/office/powerpoint/2010/main" val="2987213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entire MCIRT process can be divided into 5 timeframes: prior to landfall, landfall, post-landfall, activation, and response. </a:t>
            </a:r>
          </a:p>
          <a:p>
            <a:endParaRPr lang="en-US" dirty="0"/>
          </a:p>
          <a:p>
            <a:r>
              <a:rPr lang="en-US" dirty="0"/>
              <a:t>Prior to landfall early planning is initiated with the path and severity of the storm heavily monitored. In additional, FDACS AES staff preemptively reach out to the county mosquito control programs most likely to be affected by the storm.  </a:t>
            </a:r>
          </a:p>
          <a:p>
            <a:endParaRPr lang="en-US" dirty="0"/>
          </a:p>
          <a:p>
            <a:r>
              <a:rPr lang="en-US" dirty="0"/>
              <a:t>At the point of landfall, AES staff assist ESF 17 to monitor WebEOC for incoming requests.</a:t>
            </a:r>
          </a:p>
          <a:p>
            <a:endParaRPr lang="en-US" dirty="0"/>
          </a:p>
          <a:p>
            <a:r>
              <a:rPr lang="en-US" dirty="0"/>
              <a:t>Following landfall, the MCIRT leadership monitor for the required presidential and governor emergency declaration. Without these, it is very unlikely the MCIRT will activate. Activation will also depend on the storm’s severity and area impacted. Utilizing the impacted counties list provided by FEMA, AES staff once again reach out to the mosquito control programs affected by the storm to determine local mosquito control capacity.</a:t>
            </a:r>
          </a:p>
        </p:txBody>
      </p:sp>
      <p:sp>
        <p:nvSpPr>
          <p:cNvPr id="4" name="Slide Number Placeholder 3"/>
          <p:cNvSpPr>
            <a:spLocks noGrp="1"/>
          </p:cNvSpPr>
          <p:nvPr>
            <p:ph type="sldNum" sz="quarter" idx="5"/>
          </p:nvPr>
        </p:nvSpPr>
        <p:spPr/>
        <p:txBody>
          <a:bodyPr/>
          <a:lstStyle/>
          <a:p>
            <a:fld id="{77542409-6A04-4DC6-AC3A-D3758287A8F2}" type="slidenum">
              <a:rPr lang="en-US" smtClean="0"/>
              <a:t>13</a:t>
            </a:fld>
            <a:endParaRPr lang="en-US"/>
          </a:p>
        </p:txBody>
      </p:sp>
    </p:spTree>
    <p:extLst>
      <p:ext uri="{BB962C8B-B14F-4D97-AF65-F5344CB8AC3E}">
        <p14:creationId xmlns:p14="http://schemas.microsoft.com/office/powerpoint/2010/main" val="3111906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chemeClr val="accent5">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54660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3974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9719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ACD46E6-90C9-5A94-5A35-1C98F051F60F}"/>
              </a:ext>
            </a:extLst>
          </p:cNvPr>
          <p:cNvSpPr>
            <a:spLocks noGrp="1"/>
          </p:cNvSpPr>
          <p:nvPr>
            <p:ph type="title" hasCustomPrompt="1"/>
          </p:nvPr>
        </p:nvSpPr>
        <p:spPr>
          <a:xfrm>
            <a:off x="791022" y="416577"/>
            <a:ext cx="10643616" cy="717279"/>
          </a:xfrm>
          <a:prstGeom prst="rect">
            <a:avLst/>
          </a:prstGeom>
        </p:spPr>
        <p:txBody>
          <a:bodyPr>
            <a:normAutofit/>
          </a:bodyPr>
          <a:lstStyle>
            <a:lvl1pPr>
              <a:defRPr sz="3600" cap="all" baseline="0"/>
            </a:lvl1pPr>
          </a:lstStyle>
          <a:p>
            <a:pPr algn="ctr"/>
            <a:r>
              <a:rPr lang="en-US" dirty="0">
                <a:solidFill>
                  <a:srgbClr val="4D5BE2"/>
                </a:solidFill>
              </a:rPr>
              <a:t>ADD TITLE HERE</a:t>
            </a:r>
          </a:p>
        </p:txBody>
      </p:sp>
      <p:sp>
        <p:nvSpPr>
          <p:cNvPr id="7" name="Text Placeholder 6">
            <a:extLst>
              <a:ext uri="{FF2B5EF4-FFF2-40B4-BE49-F238E27FC236}">
                <a16:creationId xmlns:a16="http://schemas.microsoft.com/office/drawing/2014/main" id="{C47D4AE5-C0C9-3ADD-96CD-4F646C40ECDE}"/>
              </a:ext>
            </a:extLst>
          </p:cNvPr>
          <p:cNvSpPr>
            <a:spLocks noGrp="1"/>
          </p:cNvSpPr>
          <p:nvPr>
            <p:ph type="body" sz="quarter" idx="10" hasCustomPrompt="1"/>
          </p:nvPr>
        </p:nvSpPr>
        <p:spPr>
          <a:xfrm>
            <a:off x="869315" y="1181873"/>
            <a:ext cx="2787650" cy="1154112"/>
          </a:xfrm>
          <a:solidFill>
            <a:schemeClr val="accent1"/>
          </a:solidFill>
        </p:spPr>
        <p:txBody>
          <a:bodyPr lIns="320040" tIns="457200">
            <a:noAutofit/>
          </a:bodyPr>
          <a:lstStyle>
            <a:lvl1pPr marL="0" indent="0">
              <a:lnSpc>
                <a:spcPct val="90000"/>
              </a:lnSpc>
              <a:buNone/>
              <a:defRPr sz="1200" b="0">
                <a:solidFill>
                  <a:schemeClr val="accent1">
                    <a:lumMod val="25000"/>
                  </a:schemeClr>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Add text here</a:t>
            </a:r>
          </a:p>
        </p:txBody>
      </p:sp>
      <p:sp>
        <p:nvSpPr>
          <p:cNvPr id="11" name="Text Placeholder 10">
            <a:extLst>
              <a:ext uri="{FF2B5EF4-FFF2-40B4-BE49-F238E27FC236}">
                <a16:creationId xmlns:a16="http://schemas.microsoft.com/office/drawing/2014/main" id="{9C840F69-82D1-BA5D-BCDE-065BCBD763CC}"/>
              </a:ext>
            </a:extLst>
          </p:cNvPr>
          <p:cNvSpPr>
            <a:spLocks noGrp="1"/>
          </p:cNvSpPr>
          <p:nvPr>
            <p:ph type="body" sz="quarter" idx="13" hasCustomPrompt="1"/>
          </p:nvPr>
        </p:nvSpPr>
        <p:spPr>
          <a:xfrm>
            <a:off x="1076960" y="1347291"/>
            <a:ext cx="2265363" cy="304800"/>
          </a:xfrm>
        </p:spPr>
        <p:txBody>
          <a:bodyPr>
            <a:noAutofit/>
          </a:bodyPr>
          <a:lstStyle>
            <a:lvl1pPr marL="0" indent="0">
              <a:buNone/>
              <a:defRPr sz="1400" b="1">
                <a:solidFill>
                  <a:schemeClr val="accent1">
                    <a:lumMod val="25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8" name="Text Placeholder 6">
            <a:extLst>
              <a:ext uri="{FF2B5EF4-FFF2-40B4-BE49-F238E27FC236}">
                <a16:creationId xmlns:a16="http://schemas.microsoft.com/office/drawing/2014/main" id="{2E6E650B-9763-2E1B-83A3-D40D92876A32}"/>
              </a:ext>
            </a:extLst>
          </p:cNvPr>
          <p:cNvSpPr>
            <a:spLocks noGrp="1"/>
          </p:cNvSpPr>
          <p:nvPr>
            <p:ph type="body" sz="quarter" idx="11" hasCustomPrompt="1"/>
          </p:nvPr>
        </p:nvSpPr>
        <p:spPr>
          <a:xfrm>
            <a:off x="3737610" y="1181873"/>
            <a:ext cx="4532630" cy="1154112"/>
          </a:xfrm>
          <a:solidFill>
            <a:schemeClr val="accent1"/>
          </a:solidFill>
        </p:spPr>
        <p:txBody>
          <a:bodyPr lIns="274320" tIns="457200" rIns="457200">
            <a:noAutofit/>
          </a:bodyPr>
          <a:lstStyle>
            <a:lvl1pPr marL="0" indent="0">
              <a:lnSpc>
                <a:spcPct val="90000"/>
              </a:lnSpc>
              <a:buNone/>
              <a:defRPr sz="1200" b="0">
                <a:solidFill>
                  <a:schemeClr val="accent1">
                    <a:lumMod val="25000"/>
                  </a:schemeClr>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Add text here</a:t>
            </a:r>
          </a:p>
        </p:txBody>
      </p:sp>
      <p:sp>
        <p:nvSpPr>
          <p:cNvPr id="12" name="Text Placeholder 10">
            <a:extLst>
              <a:ext uri="{FF2B5EF4-FFF2-40B4-BE49-F238E27FC236}">
                <a16:creationId xmlns:a16="http://schemas.microsoft.com/office/drawing/2014/main" id="{F0365650-4538-97BE-682C-4FEE50D5B36D}"/>
              </a:ext>
            </a:extLst>
          </p:cNvPr>
          <p:cNvSpPr>
            <a:spLocks noGrp="1"/>
          </p:cNvSpPr>
          <p:nvPr>
            <p:ph type="body" sz="quarter" idx="14" hasCustomPrompt="1"/>
          </p:nvPr>
        </p:nvSpPr>
        <p:spPr>
          <a:xfrm>
            <a:off x="3915410" y="1347291"/>
            <a:ext cx="2265363" cy="304800"/>
          </a:xfrm>
        </p:spPr>
        <p:txBody>
          <a:bodyPr>
            <a:noAutofit/>
          </a:bodyPr>
          <a:lstStyle>
            <a:lvl1pPr marL="0" indent="0">
              <a:buNone/>
              <a:defRPr sz="1400" b="1" spc="40" baseline="0">
                <a:solidFill>
                  <a:schemeClr val="accent1">
                    <a:lumMod val="25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9" name="Text Placeholder 6">
            <a:extLst>
              <a:ext uri="{FF2B5EF4-FFF2-40B4-BE49-F238E27FC236}">
                <a16:creationId xmlns:a16="http://schemas.microsoft.com/office/drawing/2014/main" id="{E605A104-600A-E6C4-A7F3-4C6E6E8B6230}"/>
              </a:ext>
            </a:extLst>
          </p:cNvPr>
          <p:cNvSpPr>
            <a:spLocks noGrp="1"/>
          </p:cNvSpPr>
          <p:nvPr>
            <p:ph type="body" sz="quarter" idx="12" hasCustomPrompt="1"/>
          </p:nvPr>
        </p:nvSpPr>
        <p:spPr>
          <a:xfrm>
            <a:off x="8350250" y="1181873"/>
            <a:ext cx="3084388" cy="1154112"/>
          </a:xfrm>
          <a:solidFill>
            <a:schemeClr val="accent1"/>
          </a:solidFill>
        </p:spPr>
        <p:txBody>
          <a:bodyPr lIns="274320" tIns="457200">
            <a:noAutofit/>
          </a:bodyPr>
          <a:lstStyle>
            <a:lvl1pPr marL="0" indent="0">
              <a:lnSpc>
                <a:spcPct val="90000"/>
              </a:lnSpc>
              <a:buNone/>
              <a:defRPr sz="1200" b="0">
                <a:solidFill>
                  <a:schemeClr val="accent1">
                    <a:lumMod val="25000"/>
                  </a:schemeClr>
                </a:solidFill>
              </a:defRPr>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dirty="0"/>
              <a:t>Add text here</a:t>
            </a:r>
          </a:p>
        </p:txBody>
      </p:sp>
      <p:sp>
        <p:nvSpPr>
          <p:cNvPr id="13" name="Text Placeholder 10">
            <a:extLst>
              <a:ext uri="{FF2B5EF4-FFF2-40B4-BE49-F238E27FC236}">
                <a16:creationId xmlns:a16="http://schemas.microsoft.com/office/drawing/2014/main" id="{D53846D8-2231-F40F-1840-B4D3ECF5575D}"/>
              </a:ext>
            </a:extLst>
          </p:cNvPr>
          <p:cNvSpPr>
            <a:spLocks noGrp="1"/>
          </p:cNvSpPr>
          <p:nvPr>
            <p:ph type="body" sz="quarter" idx="15" hasCustomPrompt="1"/>
          </p:nvPr>
        </p:nvSpPr>
        <p:spPr>
          <a:xfrm>
            <a:off x="8542020" y="1347291"/>
            <a:ext cx="2265363" cy="304800"/>
          </a:xfrm>
        </p:spPr>
        <p:txBody>
          <a:bodyPr>
            <a:noAutofit/>
          </a:bodyPr>
          <a:lstStyle>
            <a:lvl1pPr marL="0" indent="0">
              <a:buNone/>
              <a:defRPr sz="1400" b="1" spc="40" baseline="0">
                <a:solidFill>
                  <a:schemeClr val="accent1">
                    <a:lumMod val="25000"/>
                  </a:schemeClr>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14" name="Text Placeholder 10">
            <a:extLst>
              <a:ext uri="{FF2B5EF4-FFF2-40B4-BE49-F238E27FC236}">
                <a16:creationId xmlns:a16="http://schemas.microsoft.com/office/drawing/2014/main" id="{0328A27F-4D37-7494-A00B-931B4AF98F3C}"/>
              </a:ext>
            </a:extLst>
          </p:cNvPr>
          <p:cNvSpPr>
            <a:spLocks noGrp="1"/>
          </p:cNvSpPr>
          <p:nvPr>
            <p:ph type="body" sz="quarter" idx="16" hasCustomPrompt="1"/>
          </p:nvPr>
        </p:nvSpPr>
        <p:spPr>
          <a:xfrm>
            <a:off x="1026161" y="2744409"/>
            <a:ext cx="1554480"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15" name="Text Placeholder 10">
            <a:extLst>
              <a:ext uri="{FF2B5EF4-FFF2-40B4-BE49-F238E27FC236}">
                <a16:creationId xmlns:a16="http://schemas.microsoft.com/office/drawing/2014/main" id="{B72A2B16-E242-6548-CD5D-53E9964738AB}"/>
              </a:ext>
            </a:extLst>
          </p:cNvPr>
          <p:cNvSpPr>
            <a:spLocks noGrp="1"/>
          </p:cNvSpPr>
          <p:nvPr>
            <p:ph type="body" sz="quarter" idx="17" hasCustomPrompt="1"/>
          </p:nvPr>
        </p:nvSpPr>
        <p:spPr>
          <a:xfrm>
            <a:off x="3154120" y="2744409"/>
            <a:ext cx="1554480"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16" name="Text Placeholder 10">
            <a:extLst>
              <a:ext uri="{FF2B5EF4-FFF2-40B4-BE49-F238E27FC236}">
                <a16:creationId xmlns:a16="http://schemas.microsoft.com/office/drawing/2014/main" id="{AA825916-F570-17B8-0B3F-0C3FC2D74643}"/>
              </a:ext>
            </a:extLst>
          </p:cNvPr>
          <p:cNvSpPr>
            <a:spLocks noGrp="1"/>
          </p:cNvSpPr>
          <p:nvPr>
            <p:ph type="body" sz="quarter" idx="18" hasCustomPrompt="1"/>
          </p:nvPr>
        </p:nvSpPr>
        <p:spPr>
          <a:xfrm>
            <a:off x="5282079" y="2744409"/>
            <a:ext cx="1554480"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17" name="Text Placeholder 10">
            <a:extLst>
              <a:ext uri="{FF2B5EF4-FFF2-40B4-BE49-F238E27FC236}">
                <a16:creationId xmlns:a16="http://schemas.microsoft.com/office/drawing/2014/main" id="{936D7BCE-44E5-237E-196D-3CCF2508CE47}"/>
              </a:ext>
            </a:extLst>
          </p:cNvPr>
          <p:cNvSpPr>
            <a:spLocks noGrp="1"/>
          </p:cNvSpPr>
          <p:nvPr>
            <p:ph type="body" sz="quarter" idx="19" hasCustomPrompt="1"/>
          </p:nvPr>
        </p:nvSpPr>
        <p:spPr>
          <a:xfrm>
            <a:off x="7410038" y="2744409"/>
            <a:ext cx="1554480"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18" name="Text Placeholder 10">
            <a:extLst>
              <a:ext uri="{FF2B5EF4-FFF2-40B4-BE49-F238E27FC236}">
                <a16:creationId xmlns:a16="http://schemas.microsoft.com/office/drawing/2014/main" id="{FF3883B4-1028-4C70-B921-8FBE334E7F38}"/>
              </a:ext>
            </a:extLst>
          </p:cNvPr>
          <p:cNvSpPr>
            <a:spLocks noGrp="1"/>
          </p:cNvSpPr>
          <p:nvPr>
            <p:ph type="body" sz="quarter" idx="20" hasCustomPrompt="1"/>
          </p:nvPr>
        </p:nvSpPr>
        <p:spPr>
          <a:xfrm>
            <a:off x="9537996" y="2744409"/>
            <a:ext cx="1554480" cy="839183"/>
          </a:xfrm>
        </p:spPr>
        <p:txBody>
          <a:bodyPr>
            <a:noAutofit/>
          </a:bodyPr>
          <a:lstStyle>
            <a:lvl1pPr marL="0" indent="0">
              <a:lnSpc>
                <a:spcPts val="1500"/>
              </a:lnSpc>
              <a:spcBef>
                <a:spcPts val="0"/>
              </a:spcBef>
              <a:buNone/>
              <a:defRPr sz="1200" b="0" spc="0" baseline="0">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Add text here</a:t>
            </a:r>
          </a:p>
        </p:txBody>
      </p:sp>
      <p:sp>
        <p:nvSpPr>
          <p:cNvPr id="19" name="Text Placeholder 10">
            <a:extLst>
              <a:ext uri="{FF2B5EF4-FFF2-40B4-BE49-F238E27FC236}">
                <a16:creationId xmlns:a16="http://schemas.microsoft.com/office/drawing/2014/main" id="{2538B7A0-40F3-1C50-E2D0-32A910FA7E69}"/>
              </a:ext>
            </a:extLst>
          </p:cNvPr>
          <p:cNvSpPr>
            <a:spLocks noGrp="1"/>
          </p:cNvSpPr>
          <p:nvPr>
            <p:ph type="body" sz="quarter" idx="21" hasCustomPrompt="1"/>
          </p:nvPr>
        </p:nvSpPr>
        <p:spPr>
          <a:xfrm>
            <a:off x="195581" y="4431347"/>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20" name="Text Placeholder 10">
            <a:extLst>
              <a:ext uri="{FF2B5EF4-FFF2-40B4-BE49-F238E27FC236}">
                <a16:creationId xmlns:a16="http://schemas.microsoft.com/office/drawing/2014/main" id="{E7A61A86-EC14-71A1-4F13-8B5BC4DD2CD7}"/>
              </a:ext>
            </a:extLst>
          </p:cNvPr>
          <p:cNvSpPr>
            <a:spLocks noGrp="1"/>
          </p:cNvSpPr>
          <p:nvPr>
            <p:ph type="body" sz="quarter" idx="22" hasCustomPrompt="1"/>
          </p:nvPr>
        </p:nvSpPr>
        <p:spPr>
          <a:xfrm>
            <a:off x="2338706" y="5667186"/>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23" name="Text Placeholder 10">
            <a:extLst>
              <a:ext uri="{FF2B5EF4-FFF2-40B4-BE49-F238E27FC236}">
                <a16:creationId xmlns:a16="http://schemas.microsoft.com/office/drawing/2014/main" id="{8AB8BDC8-1B18-C92E-002C-8E803D447435}"/>
              </a:ext>
            </a:extLst>
          </p:cNvPr>
          <p:cNvSpPr>
            <a:spLocks noGrp="1"/>
          </p:cNvSpPr>
          <p:nvPr>
            <p:ph type="body" sz="quarter" idx="23" hasCustomPrompt="1"/>
          </p:nvPr>
        </p:nvSpPr>
        <p:spPr>
          <a:xfrm>
            <a:off x="4465161" y="5079585"/>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24" name="Text Placeholder 10">
            <a:extLst>
              <a:ext uri="{FF2B5EF4-FFF2-40B4-BE49-F238E27FC236}">
                <a16:creationId xmlns:a16="http://schemas.microsoft.com/office/drawing/2014/main" id="{33C067A7-180C-CF1A-D355-AD9EFC1F30E3}"/>
              </a:ext>
            </a:extLst>
          </p:cNvPr>
          <p:cNvSpPr>
            <a:spLocks noGrp="1"/>
          </p:cNvSpPr>
          <p:nvPr>
            <p:ph type="body" sz="quarter" idx="24" hasCustomPrompt="1"/>
          </p:nvPr>
        </p:nvSpPr>
        <p:spPr>
          <a:xfrm>
            <a:off x="6531906" y="3583592"/>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25" name="Text Placeholder 10">
            <a:extLst>
              <a:ext uri="{FF2B5EF4-FFF2-40B4-BE49-F238E27FC236}">
                <a16:creationId xmlns:a16="http://schemas.microsoft.com/office/drawing/2014/main" id="{89E3E312-6617-D826-24CF-F63DC3CC30D4}"/>
              </a:ext>
            </a:extLst>
          </p:cNvPr>
          <p:cNvSpPr>
            <a:spLocks noGrp="1"/>
          </p:cNvSpPr>
          <p:nvPr>
            <p:ph type="body" sz="quarter" idx="25" hasCustomPrompt="1"/>
          </p:nvPr>
        </p:nvSpPr>
        <p:spPr>
          <a:xfrm>
            <a:off x="8706265" y="3837782"/>
            <a:ext cx="1186179" cy="678064"/>
          </a:xfrm>
        </p:spPr>
        <p:txBody>
          <a:bodyPr>
            <a:noAutofit/>
          </a:bodyPr>
          <a:lstStyle>
            <a:lvl1pPr marL="0" indent="0" algn="ctr">
              <a:buNone/>
              <a:defRPr sz="5400" b="1">
                <a:solidFill>
                  <a:schemeClr val="tx2"/>
                </a:solidFill>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X</a:t>
            </a:r>
          </a:p>
        </p:txBody>
      </p:sp>
      <p:sp>
        <p:nvSpPr>
          <p:cNvPr id="28" name="Picture Placeholder 27">
            <a:extLst>
              <a:ext uri="{FF2B5EF4-FFF2-40B4-BE49-F238E27FC236}">
                <a16:creationId xmlns:a16="http://schemas.microsoft.com/office/drawing/2014/main" id="{7917E37C-ED1D-4637-B0A8-CAECDD7D93AA}"/>
              </a:ext>
            </a:extLst>
          </p:cNvPr>
          <p:cNvSpPr>
            <a:spLocks noGrp="1"/>
          </p:cNvSpPr>
          <p:nvPr>
            <p:ph type="pic" sz="quarter" idx="26"/>
          </p:nvPr>
        </p:nvSpPr>
        <p:spPr>
          <a:xfrm>
            <a:off x="6606164" y="4551608"/>
            <a:ext cx="4828474" cy="2306392"/>
          </a:xfrm>
        </p:spPr>
        <p:txBody>
          <a:bodyPr/>
          <a:lstStyle>
            <a:lvl1pPr marL="0" indent="0" algn="ctr">
              <a:buNone/>
              <a:defRPr/>
            </a:lvl1pPr>
          </a:lstStyle>
          <a:p>
            <a:r>
              <a:rPr lang="en-US"/>
              <a:t>Click icon to add picture</a:t>
            </a:r>
            <a:endParaRPr lang="en-US" dirty="0"/>
          </a:p>
        </p:txBody>
      </p:sp>
    </p:spTree>
    <p:extLst>
      <p:ext uri="{BB962C8B-B14F-4D97-AF65-F5344CB8AC3E}">
        <p14:creationId xmlns:p14="http://schemas.microsoft.com/office/powerpoint/2010/main" val="40711124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latin typeface="Aptos" panose="020B0004020202020204" pitchFamily="34" charset="0"/>
              </a:defRPr>
            </a:lvl1pPr>
            <a:lvl2pPr>
              <a:defRPr>
                <a:latin typeface="Aptos" panose="020B0004020202020204" pitchFamily="34" charset="0"/>
              </a:defRPr>
            </a:lvl2pPr>
            <a:lvl3pPr>
              <a:defRPr>
                <a:latin typeface="Aptos" panose="020B0004020202020204" pitchFamily="34" charset="0"/>
              </a:defRPr>
            </a:lvl3pPr>
            <a:lvl4pPr>
              <a:defRPr>
                <a:latin typeface="Aptos" panose="020B0004020202020204" pitchFamily="34" charset="0"/>
              </a:defRPr>
            </a:lvl4pPr>
            <a:lvl5pPr>
              <a:defRPr>
                <a:latin typeface="Aptos" panose="020B00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1794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2">
                    <a:lumMod val="7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10662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atin typeface="Aptos" panose="020B0004020202020204" pitchFamily="34" charset="0"/>
              </a:defRPr>
            </a:lvl1pPr>
            <a:lvl2pPr>
              <a:defRPr sz="1800">
                <a:latin typeface="Aptos" panose="020B0004020202020204" pitchFamily="34" charset="0"/>
              </a:defRPr>
            </a:lvl2pPr>
            <a:lvl3pPr>
              <a:defRPr sz="1600">
                <a:latin typeface="Aptos" panose="020B0004020202020204" pitchFamily="34" charset="0"/>
              </a:defRPr>
            </a:lvl3pPr>
            <a:lvl4pPr>
              <a:defRPr sz="1400">
                <a:latin typeface="Aptos" panose="020B0004020202020204" pitchFamily="34" charset="0"/>
              </a:defRPr>
            </a:lvl4pPr>
            <a:lvl5pPr>
              <a:defRPr sz="1400">
                <a:latin typeface="Aptos" panose="020B00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atin typeface="Aptos" panose="020B0004020202020204" pitchFamily="34" charset="0"/>
              </a:defRPr>
            </a:lvl1pPr>
            <a:lvl2pPr>
              <a:defRPr sz="1800">
                <a:latin typeface="Aptos" panose="020B0004020202020204" pitchFamily="34" charset="0"/>
              </a:defRPr>
            </a:lvl2pPr>
            <a:lvl3pPr>
              <a:defRPr sz="1600">
                <a:latin typeface="Aptos" panose="020B0004020202020204" pitchFamily="34" charset="0"/>
              </a:defRPr>
            </a:lvl3pPr>
            <a:lvl4pPr>
              <a:defRPr sz="1400">
                <a:latin typeface="Aptos" panose="020B0004020202020204" pitchFamily="34" charset="0"/>
              </a:defRPr>
            </a:lvl4pPr>
            <a:lvl5pPr>
              <a:defRPr sz="1400">
                <a:latin typeface="Aptos" panose="020B00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13777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atin typeface="Aptos" panose="020B0004020202020204" pitchFamily="34" charset="0"/>
              </a:defRPr>
            </a:lvl1pPr>
            <a:lvl2pPr>
              <a:defRPr sz="1800">
                <a:latin typeface="Aptos" panose="020B0004020202020204" pitchFamily="34" charset="0"/>
              </a:defRPr>
            </a:lvl2pPr>
            <a:lvl3pPr>
              <a:defRPr sz="1600">
                <a:latin typeface="Aptos" panose="020B0004020202020204" pitchFamily="34" charset="0"/>
              </a:defRPr>
            </a:lvl3pPr>
            <a:lvl4pPr>
              <a:defRPr sz="1400">
                <a:latin typeface="Aptos" panose="020B0004020202020204" pitchFamily="34" charset="0"/>
              </a:defRPr>
            </a:lvl4pPr>
            <a:lvl5pPr>
              <a:defRPr sz="1400">
                <a:latin typeface="Aptos" panose="020B00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latin typeface="Aptos" panose="020B00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atin typeface="Aptos" panose="020B0004020202020204" pitchFamily="34" charset="0"/>
              </a:defRPr>
            </a:lvl1pPr>
            <a:lvl2pPr>
              <a:defRPr sz="1800">
                <a:latin typeface="Aptos" panose="020B0004020202020204" pitchFamily="34" charset="0"/>
              </a:defRPr>
            </a:lvl2pPr>
            <a:lvl3pPr>
              <a:defRPr sz="1600">
                <a:latin typeface="Aptos" panose="020B0004020202020204" pitchFamily="34" charset="0"/>
              </a:defRPr>
            </a:lvl3pPr>
            <a:lvl4pPr>
              <a:defRPr sz="1400">
                <a:latin typeface="Aptos" panose="020B0004020202020204" pitchFamily="34" charset="0"/>
              </a:defRPr>
            </a:lvl4pPr>
            <a:lvl5pPr>
              <a:defRPr sz="1400">
                <a:latin typeface="Aptos" panose="020B00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39466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63204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64920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906981"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
        <p:nvSpPr>
          <p:cNvPr id="11" name="Content Placeholder 2">
            <a:extLst>
              <a:ext uri="{FF2B5EF4-FFF2-40B4-BE49-F238E27FC236}">
                <a16:creationId xmlns:a16="http://schemas.microsoft.com/office/drawing/2014/main" id="{87B0DF2F-DAFD-4616-9E25-0C28D75BF306}"/>
              </a:ext>
            </a:extLst>
          </p:cNvPr>
          <p:cNvSpPr>
            <a:spLocks noGrp="1"/>
          </p:cNvSpPr>
          <p:nvPr>
            <p:ph idx="13"/>
          </p:nvPr>
        </p:nvSpPr>
        <p:spPr>
          <a:xfrm>
            <a:off x="6491805"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a:extLst>
              <a:ext uri="{FF2B5EF4-FFF2-40B4-BE49-F238E27FC236}">
                <a16:creationId xmlns:a16="http://schemas.microsoft.com/office/drawing/2014/main" id="{336DA0F9-D851-437C-A45B-EC125A3D3DB3}"/>
              </a:ext>
            </a:extLst>
          </p:cNvPr>
          <p:cNvSpPr>
            <a:spLocks noGrp="1"/>
          </p:cNvSpPr>
          <p:nvPr>
            <p:ph idx="14"/>
          </p:nvPr>
        </p:nvSpPr>
        <p:spPr>
          <a:xfrm>
            <a:off x="9076629" y="1852122"/>
            <a:ext cx="2458230" cy="2008678"/>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0FF0BA98-3AB4-4D88-B1C2-6279BCACFAD9}"/>
              </a:ext>
            </a:extLst>
          </p:cNvPr>
          <p:cNvSpPr>
            <a:spLocks noGrp="1"/>
          </p:cNvSpPr>
          <p:nvPr>
            <p:ph type="body" sz="quarter" idx="15"/>
          </p:nvPr>
        </p:nvSpPr>
        <p:spPr>
          <a:xfrm>
            <a:off x="3887792" y="3971924"/>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D9DEF72B-B924-4A0D-8C83-3B370632C0D3}"/>
              </a:ext>
            </a:extLst>
          </p:cNvPr>
          <p:cNvSpPr>
            <a:spLocks noGrp="1"/>
          </p:cNvSpPr>
          <p:nvPr>
            <p:ph type="body" sz="quarter" idx="16"/>
          </p:nvPr>
        </p:nvSpPr>
        <p:spPr>
          <a:xfrm>
            <a:off x="6472616" y="3971925"/>
            <a:ext cx="2477419"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5">
            <a:extLst>
              <a:ext uri="{FF2B5EF4-FFF2-40B4-BE49-F238E27FC236}">
                <a16:creationId xmlns:a16="http://schemas.microsoft.com/office/drawing/2014/main" id="{E9D30C54-E9E8-4300-8DA4-352DB3A71A4F}"/>
              </a:ext>
            </a:extLst>
          </p:cNvPr>
          <p:cNvSpPr>
            <a:spLocks noGrp="1"/>
          </p:cNvSpPr>
          <p:nvPr>
            <p:ph type="body" sz="quarter" idx="17"/>
          </p:nvPr>
        </p:nvSpPr>
        <p:spPr>
          <a:xfrm>
            <a:off x="9070240" y="3971924"/>
            <a:ext cx="2458230" cy="803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080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smtClean="0"/>
              <a:pPr/>
              <a:t>5/28/2025</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a:xfrm>
            <a:off x="10634135" y="6356350"/>
            <a:ext cx="1530927" cy="365125"/>
          </a:xfrm>
          <a:prstGeom prst="rect">
            <a:avLst/>
          </a:prstGeo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59410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chemeClr val="accent5">
              <a:lumMod val="75000"/>
              <a:alpha val="49804"/>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smtClean="0"/>
              <a:pPr/>
              <a:t>5/28/2025</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435939692"/>
      </p:ext>
    </p:extLst>
  </p:cSld>
  <p:clrMap bg1="dk1" tx1="lt1" bg2="dk2" tx2="lt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75000"/>
              <a:lumOff val="2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75000"/>
              <a:lumOff val="2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75000"/>
              <a:lumOff val="2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hyperlink" Target="https://jamiesachsem.pages.dev/ahnmk-hurricane-tracker-2025-names-list-javhv/"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4.jpg"/><Relationship Id="rId3" Type="http://schemas.openxmlformats.org/officeDocument/2006/relationships/image" Target="../media/image22.jpeg"/><Relationship Id="rId7" Type="http://schemas.openxmlformats.org/officeDocument/2006/relationships/image" Target="../media/image26.jpg"/><Relationship Id="rId12" Type="http://schemas.openxmlformats.org/officeDocument/2006/relationships/image" Target="../media/image31.jpeg"/><Relationship Id="rId17" Type="http://schemas.openxmlformats.org/officeDocument/2006/relationships/image" Target="../media/image35.jpg"/><Relationship Id="rId2" Type="http://schemas.openxmlformats.org/officeDocument/2006/relationships/notesSlide" Target="../notesSlides/notesSlide17.xml"/><Relationship Id="rId16"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25.jp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3.jp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g"/><Relationship Id="rId1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12 Points 9">
            <a:extLst>
              <a:ext uri="{FF2B5EF4-FFF2-40B4-BE49-F238E27FC236}">
                <a16:creationId xmlns:a16="http://schemas.microsoft.com/office/drawing/2014/main" id="{DF64C3D5-6990-D87D-A469-D2B57D3575AC}"/>
              </a:ext>
            </a:extLst>
          </p:cNvPr>
          <p:cNvSpPr/>
          <p:nvPr/>
        </p:nvSpPr>
        <p:spPr>
          <a:xfrm>
            <a:off x="4634059" y="2000250"/>
            <a:ext cx="2733674" cy="1466850"/>
          </a:xfrm>
          <a:prstGeom prst="star12">
            <a:avLst/>
          </a:prstGeom>
          <a:solidFill>
            <a:srgbClr val="FFC000"/>
          </a:solidFill>
          <a:ln>
            <a:noFill/>
          </a:ln>
          <a:effectLst>
            <a:glow rad="228600">
              <a:srgbClr val="FFC000">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9CC2D51-705E-403A-AC0E-9157DC5513A8}"/>
              </a:ext>
            </a:extLst>
          </p:cNvPr>
          <p:cNvSpPr>
            <a:spLocks noGrp="1"/>
          </p:cNvSpPr>
          <p:nvPr>
            <p:ph type="subTitle" idx="1"/>
          </p:nvPr>
        </p:nvSpPr>
        <p:spPr>
          <a:xfrm>
            <a:off x="900259" y="4849356"/>
            <a:ext cx="7315200" cy="914400"/>
          </a:xfrm>
        </p:spPr>
        <p:txBody>
          <a:bodyPr>
            <a:normAutofit/>
          </a:bodyPr>
          <a:lstStyle/>
          <a:p>
            <a:pPr algn="ctr"/>
            <a:r>
              <a:rPr lang="en-US" dirty="0"/>
              <a:t>Jessica Ber, Environmental Specialist III </a:t>
            </a:r>
          </a:p>
          <a:p>
            <a:pPr algn="ctr"/>
            <a:r>
              <a:rPr lang="en-US" dirty="0"/>
              <a:t>Marah Clark, Environmental Administrator</a:t>
            </a:r>
          </a:p>
        </p:txBody>
      </p:sp>
      <p:pic>
        <p:nvPicPr>
          <p:cNvPr id="6" name="Picture 5" descr="A picture containing logo&#10;&#10;AI-generated content may be incorrect.">
            <a:extLst>
              <a:ext uri="{FF2B5EF4-FFF2-40B4-BE49-F238E27FC236}">
                <a16:creationId xmlns:a16="http://schemas.microsoft.com/office/drawing/2014/main" id="{107C3F06-B373-49E4-FF6A-3AA58CBA18D1}"/>
              </a:ext>
            </a:extLst>
          </p:cNvPr>
          <p:cNvPicPr>
            <a:picLocks noChangeAspect="1"/>
          </p:cNvPicPr>
          <p:nvPr/>
        </p:nvPicPr>
        <p:blipFill>
          <a:blip r:embed="rId3"/>
          <a:stretch>
            <a:fillRect/>
          </a:stretch>
        </p:blipFill>
        <p:spPr>
          <a:xfrm>
            <a:off x="9674710" y="3622386"/>
            <a:ext cx="2141370" cy="2141370"/>
          </a:xfrm>
          <a:prstGeom prst="rect">
            <a:avLst/>
          </a:prstGeom>
        </p:spPr>
      </p:pic>
      <p:sp>
        <p:nvSpPr>
          <p:cNvPr id="2" name="Title 1">
            <a:extLst>
              <a:ext uri="{FF2B5EF4-FFF2-40B4-BE49-F238E27FC236}">
                <a16:creationId xmlns:a16="http://schemas.microsoft.com/office/drawing/2014/main" id="{7D6CA50C-1A88-4B3F-A34F-FE199F4205A2}"/>
              </a:ext>
            </a:extLst>
          </p:cNvPr>
          <p:cNvSpPr>
            <a:spLocks noGrp="1"/>
          </p:cNvSpPr>
          <p:nvPr>
            <p:ph type="ctrTitle"/>
          </p:nvPr>
        </p:nvSpPr>
        <p:spPr>
          <a:xfrm>
            <a:off x="216816" y="2326640"/>
            <a:ext cx="8682087" cy="2022868"/>
          </a:xfrm>
        </p:spPr>
        <p:txBody>
          <a:bodyPr anchor="t" anchorCtr="0">
            <a:normAutofit/>
          </a:bodyPr>
          <a:lstStyle/>
          <a:p>
            <a:pPr algn="ctr"/>
            <a:r>
              <a:rPr lang="en-US" sz="6000" b="1" dirty="0">
                <a:effectLst>
                  <a:outerShdw blurRad="38100" dist="38100" dir="2700000" algn="tl">
                    <a:srgbClr val="000000">
                      <a:alpha val="43137"/>
                    </a:srgbClr>
                  </a:outerShdw>
                </a:effectLst>
              </a:rPr>
              <a:t>The Hurricane Bonus Prize</a:t>
            </a:r>
            <a:br>
              <a:rPr lang="en-US" sz="6000" dirty="0"/>
            </a:br>
            <a:br>
              <a:rPr lang="en-US" sz="1800" dirty="0"/>
            </a:br>
            <a:r>
              <a:rPr lang="en-US" sz="2600" dirty="0">
                <a:effectLst>
                  <a:outerShdw blurRad="38100" dist="38100" dir="2700000" algn="tl">
                    <a:srgbClr val="000000">
                      <a:alpha val="43137"/>
                    </a:srgbClr>
                  </a:outerShdw>
                </a:effectLst>
              </a:rPr>
              <a:t>The prize that “bugs” recovery efforts and what you can do about it</a:t>
            </a:r>
          </a:p>
        </p:txBody>
      </p:sp>
    </p:spTree>
    <p:extLst>
      <p:ext uri="{BB962C8B-B14F-4D97-AF65-F5344CB8AC3E}">
        <p14:creationId xmlns:p14="http://schemas.microsoft.com/office/powerpoint/2010/main" val="27458289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AAC4-B11A-0873-3722-F5DCAEBFD0E4}"/>
              </a:ext>
            </a:extLst>
          </p:cNvPr>
          <p:cNvSpPr>
            <a:spLocks noGrp="1"/>
          </p:cNvSpPr>
          <p:nvPr>
            <p:ph type="title"/>
          </p:nvPr>
        </p:nvSpPr>
        <p:spPr>
          <a:xfrm>
            <a:off x="3435096" y="428297"/>
            <a:ext cx="9692640" cy="1325562"/>
          </a:xfrm>
        </p:spPr>
        <p:txBody>
          <a:bodyPr>
            <a:normAutofit/>
          </a:bodyPr>
          <a:lstStyle/>
          <a:p>
            <a:r>
              <a:rPr lang="en-US" sz="4000" b="1" dirty="0">
                <a:solidFill>
                  <a:schemeClr val="tx2">
                    <a:lumMod val="75000"/>
                  </a:schemeClr>
                </a:solidFill>
                <a:latin typeface="Candara" panose="020E0502030303020204" pitchFamily="34" charset="0"/>
              </a:rPr>
              <a:t>Things to consider prior to submitting</a:t>
            </a:r>
          </a:p>
        </p:txBody>
      </p:sp>
      <p:sp>
        <p:nvSpPr>
          <p:cNvPr id="3" name="Content Placeholder 2">
            <a:extLst>
              <a:ext uri="{FF2B5EF4-FFF2-40B4-BE49-F238E27FC236}">
                <a16:creationId xmlns:a16="http://schemas.microsoft.com/office/drawing/2014/main" id="{3FA30633-6AC3-094E-61E0-91579AFA4289}"/>
              </a:ext>
            </a:extLst>
          </p:cNvPr>
          <p:cNvSpPr>
            <a:spLocks noGrp="1"/>
          </p:cNvSpPr>
          <p:nvPr>
            <p:ph idx="1"/>
          </p:nvPr>
        </p:nvSpPr>
        <p:spPr>
          <a:xfrm>
            <a:off x="3352800" y="1376854"/>
            <a:ext cx="8366234" cy="5252545"/>
          </a:xfrm>
        </p:spPr>
        <p:txBody>
          <a:bodyPr>
            <a:normAutofit fontScale="92500" lnSpcReduction="10000"/>
          </a:bodyPr>
          <a:lstStyle/>
          <a:p>
            <a:r>
              <a:rPr lang="en-US" sz="2400" dirty="0">
                <a:solidFill>
                  <a:schemeClr val="accent2">
                    <a:lumMod val="60000"/>
                    <a:lumOff val="40000"/>
                  </a:schemeClr>
                </a:solidFill>
                <a:latin typeface="Aptos" panose="020B0004020202020204" pitchFamily="34" charset="0"/>
              </a:rPr>
              <a:t>Discuss with local mosquito control programs prior to submitting maps</a:t>
            </a:r>
          </a:p>
          <a:p>
            <a:r>
              <a:rPr lang="en-US" sz="2400" dirty="0">
                <a:solidFill>
                  <a:schemeClr val="accent2">
                    <a:lumMod val="60000"/>
                    <a:lumOff val="40000"/>
                  </a:schemeClr>
                </a:solidFill>
                <a:latin typeface="Aptos" panose="020B0004020202020204" pitchFamily="34" charset="0"/>
                <a:ea typeface="Cambria" panose="02040503050406030204" pitchFamily="18" charset="0"/>
                <a:cs typeface="Calibri" panose="020F0502020204030204" pitchFamily="34" charset="0"/>
              </a:rPr>
              <a:t>Be sure to submit all required documents and data </a:t>
            </a:r>
          </a:p>
          <a:p>
            <a:pPr lvl="1">
              <a:buClrTx/>
            </a:pPr>
            <a:r>
              <a:rPr lang="en-US" sz="2000" dirty="0">
                <a:latin typeface="Aptos" panose="020B0004020202020204" pitchFamily="34" charset="0"/>
                <a:ea typeface="Cambria" panose="02040503050406030204" pitchFamily="18" charset="0"/>
                <a:cs typeface="Calibri" panose="020F0502020204030204" pitchFamily="34" charset="0"/>
              </a:rPr>
              <a:t>No treatments will be done without these requirements met</a:t>
            </a:r>
          </a:p>
          <a:p>
            <a:pPr lvl="1">
              <a:buClrTx/>
            </a:pPr>
            <a:r>
              <a:rPr lang="en-US" sz="2000" dirty="0">
                <a:latin typeface="Aptos" panose="020B0004020202020204" pitchFamily="34" charset="0"/>
                <a:ea typeface="Cambria" panose="02040503050406030204" pitchFamily="18" charset="0"/>
                <a:cs typeface="Calibri" panose="020F0502020204030204" pitchFamily="34" charset="0"/>
              </a:rPr>
              <a:t>We will eventually deny your request without them</a:t>
            </a:r>
          </a:p>
          <a:p>
            <a:r>
              <a:rPr lang="en-US" sz="2400" dirty="0">
                <a:solidFill>
                  <a:schemeClr val="accent2">
                    <a:lumMod val="60000"/>
                    <a:lumOff val="40000"/>
                  </a:schemeClr>
                </a:solidFill>
                <a:latin typeface="Aptos" panose="020B0004020202020204" pitchFamily="34" charset="0"/>
              </a:rPr>
              <a:t>MCIRT works under ESF 17, not ESF 8</a:t>
            </a:r>
          </a:p>
          <a:p>
            <a:r>
              <a:rPr lang="en-US" sz="2400" dirty="0">
                <a:solidFill>
                  <a:schemeClr val="accent2">
                    <a:lumMod val="60000"/>
                    <a:lumOff val="40000"/>
                  </a:schemeClr>
                </a:solidFill>
                <a:latin typeface="Aptos" panose="020B0004020202020204" pitchFamily="34" charset="0"/>
              </a:rPr>
              <a:t>MCIRT has a very short time frame to complete ALL requests and </a:t>
            </a:r>
            <a:r>
              <a:rPr lang="en-US" sz="2400" u="sng" dirty="0">
                <a:solidFill>
                  <a:schemeClr val="accent2">
                    <a:lumMod val="60000"/>
                    <a:lumOff val="40000"/>
                  </a:schemeClr>
                </a:solidFill>
                <a:latin typeface="Aptos" panose="020B0004020202020204" pitchFamily="34" charset="0"/>
              </a:rPr>
              <a:t>a second request may be denied </a:t>
            </a:r>
            <a:r>
              <a:rPr lang="en-US" sz="2400" dirty="0">
                <a:solidFill>
                  <a:schemeClr val="accent2">
                    <a:lumMod val="60000"/>
                    <a:lumOff val="40000"/>
                  </a:schemeClr>
                </a:solidFill>
                <a:latin typeface="Aptos" panose="020B0004020202020204" pitchFamily="34" charset="0"/>
              </a:rPr>
              <a:t>(about 30 days from landfall)</a:t>
            </a:r>
          </a:p>
          <a:p>
            <a:r>
              <a:rPr lang="en-US" sz="2400" dirty="0">
                <a:solidFill>
                  <a:schemeClr val="accent2">
                    <a:lumMod val="60000"/>
                    <a:lumOff val="40000"/>
                  </a:schemeClr>
                </a:solidFill>
                <a:latin typeface="Aptos" panose="020B0004020202020204" pitchFamily="34" charset="0"/>
              </a:rPr>
              <a:t>Product will be an organophosphate </a:t>
            </a:r>
          </a:p>
          <a:p>
            <a:pPr lvl="1"/>
            <a:r>
              <a:rPr lang="en-US" sz="2200" dirty="0">
                <a:latin typeface="Aptos" panose="020B0004020202020204" pitchFamily="34" charset="0"/>
              </a:rPr>
              <a:t>Resistance to certain mosquito adulticides can impact the required control </a:t>
            </a:r>
          </a:p>
          <a:p>
            <a:r>
              <a:rPr lang="en-US" sz="2400" dirty="0">
                <a:solidFill>
                  <a:schemeClr val="accent2">
                    <a:lumMod val="60000"/>
                    <a:lumOff val="40000"/>
                  </a:schemeClr>
                </a:solidFill>
                <a:latin typeface="Aptos" panose="020B0004020202020204" pitchFamily="34" charset="0"/>
              </a:rPr>
              <a:t>Aerial applications is the primary application method</a:t>
            </a:r>
          </a:p>
          <a:p>
            <a:pPr lvl="1"/>
            <a:r>
              <a:rPr lang="en-US" sz="2200" dirty="0">
                <a:latin typeface="Aptos" panose="020B0004020202020204" pitchFamily="34" charset="0"/>
              </a:rPr>
              <a:t>In most suburban and rural areas, a ground application will not provide the required control </a:t>
            </a:r>
          </a:p>
          <a:p>
            <a:pPr lvl="1"/>
            <a:r>
              <a:rPr lang="en-US" sz="2200" dirty="0">
                <a:latin typeface="Aptos" panose="020B0004020202020204" pitchFamily="34" charset="0"/>
              </a:rPr>
              <a:t>Workload is increased for ground applications compared to aerial</a:t>
            </a:r>
          </a:p>
        </p:txBody>
      </p:sp>
      <p:pic>
        <p:nvPicPr>
          <p:cNvPr id="5" name="Picture 4">
            <a:extLst>
              <a:ext uri="{FF2B5EF4-FFF2-40B4-BE49-F238E27FC236}">
                <a16:creationId xmlns:a16="http://schemas.microsoft.com/office/drawing/2014/main" id="{63DED250-BD08-6EF1-9341-6D749CD5E209}"/>
              </a:ext>
            </a:extLst>
          </p:cNvPr>
          <p:cNvPicPr>
            <a:picLocks noChangeAspect="1"/>
          </p:cNvPicPr>
          <p:nvPr/>
        </p:nvPicPr>
        <p:blipFill>
          <a:blip r:embed="rId3"/>
          <a:srcRect l="18299" r="18299"/>
          <a:stretch/>
        </p:blipFill>
        <p:spPr>
          <a:xfrm>
            <a:off x="100584" y="864243"/>
            <a:ext cx="3252216" cy="5129513"/>
          </a:xfrm>
          <a:prstGeom prst="rect">
            <a:avLst/>
          </a:prstGeom>
        </p:spPr>
      </p:pic>
      <p:pic>
        <p:nvPicPr>
          <p:cNvPr id="4" name="Picture 3">
            <a:extLst>
              <a:ext uri="{FF2B5EF4-FFF2-40B4-BE49-F238E27FC236}">
                <a16:creationId xmlns:a16="http://schemas.microsoft.com/office/drawing/2014/main" id="{3FA68A11-DF70-B5F8-2AEB-75E24E62930C}"/>
              </a:ext>
            </a:extLst>
          </p:cNvPr>
          <p:cNvPicPr>
            <a:picLocks noChangeAspect="1"/>
          </p:cNvPicPr>
          <p:nvPr/>
        </p:nvPicPr>
        <p:blipFill>
          <a:blip r:embed="rId4"/>
          <a:stretch>
            <a:fillRect/>
          </a:stretch>
        </p:blipFill>
        <p:spPr>
          <a:xfrm>
            <a:off x="2843313" y="47757"/>
            <a:ext cx="1183566" cy="1183566"/>
          </a:xfrm>
          <a:prstGeom prst="rect">
            <a:avLst/>
          </a:prstGeom>
        </p:spPr>
      </p:pic>
    </p:spTree>
    <p:extLst>
      <p:ext uri="{BB962C8B-B14F-4D97-AF65-F5344CB8AC3E}">
        <p14:creationId xmlns:p14="http://schemas.microsoft.com/office/powerpoint/2010/main" val="1444745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cap="none" dirty="0">
                <a:solidFill>
                  <a:schemeClr val="tx2">
                    <a:lumMod val="75000"/>
                  </a:schemeClr>
                </a:solidFill>
                <a:latin typeface="Candara" panose="020E0502030303020204" pitchFamily="34" charset="0"/>
              </a:rPr>
              <a:t>Aerial vs Ground Treatments</a:t>
            </a:r>
          </a:p>
        </p:txBody>
      </p:sp>
      <p:sp>
        <p:nvSpPr>
          <p:cNvPr id="4" name="Text Placeholder 3">
            <a:extLst>
              <a:ext uri="{FF2B5EF4-FFF2-40B4-BE49-F238E27FC236}">
                <a16:creationId xmlns:a16="http://schemas.microsoft.com/office/drawing/2014/main" id="{731785B2-F251-37CE-8139-CAA853779711}"/>
              </a:ext>
            </a:extLst>
          </p:cNvPr>
          <p:cNvSpPr>
            <a:spLocks noGrp="1"/>
          </p:cNvSpPr>
          <p:nvPr>
            <p:ph type="body" sz="half" idx="2"/>
          </p:nvPr>
        </p:nvSpPr>
        <p:spPr/>
        <p:txBody>
          <a:bodyPr>
            <a:normAutofit/>
          </a:bodyPr>
          <a:lstStyle/>
          <a:p>
            <a:r>
              <a:rPr lang="en-US" sz="1600" dirty="0">
                <a:latin typeface="Aptos" panose="020B0004020202020204" pitchFamily="34" charset="0"/>
              </a:rPr>
              <a:t>Green block is an aerial application treatment</a:t>
            </a:r>
          </a:p>
          <a:p>
            <a:r>
              <a:rPr lang="en-US" sz="1600" dirty="0">
                <a:latin typeface="Aptos" panose="020B0004020202020204" pitchFamily="34" charset="0"/>
              </a:rPr>
              <a:t>Blue highlighted roads is a ground application treatment</a:t>
            </a:r>
          </a:p>
          <a:p>
            <a:r>
              <a:rPr lang="en-US" sz="1600" dirty="0">
                <a:latin typeface="Aptos" panose="020B0004020202020204" pitchFamily="34" charset="0"/>
              </a:rPr>
              <a:t>Equivalent overall size, but not treatment size</a:t>
            </a:r>
          </a:p>
          <a:p>
            <a:endParaRPr lang="en-US" sz="1600" dirty="0">
              <a:latin typeface="Aptos" panose="020B0004020202020204" pitchFamily="34" charset="0"/>
            </a:endParaRPr>
          </a:p>
        </p:txBody>
      </p:sp>
      <p:pic>
        <p:nvPicPr>
          <p:cNvPr id="5" name="Picture Placeholder 4">
            <a:extLst>
              <a:ext uri="{FF2B5EF4-FFF2-40B4-BE49-F238E27FC236}">
                <a16:creationId xmlns:a16="http://schemas.microsoft.com/office/drawing/2014/main" id="{55AE9264-B5CF-152B-1138-A5382E97E12E}"/>
              </a:ext>
            </a:extLst>
          </p:cNvPr>
          <p:cNvPicPr>
            <a:picLocks noGrp="1" noChangeAspect="1"/>
          </p:cNvPicPr>
          <p:nvPr>
            <p:ph type="pic" idx="1"/>
          </p:nvPr>
        </p:nvPicPr>
        <p:blipFill rotWithShape="1">
          <a:blip r:embed="rId3"/>
          <a:srcRect l="15536" r="15536"/>
          <a:stretch/>
        </p:blipFill>
        <p:spPr>
          <a:xfrm>
            <a:off x="3570288" y="766763"/>
            <a:ext cx="8115300" cy="5330825"/>
          </a:xfrm>
          <a:prstGeom prst="rect">
            <a:avLst/>
          </a:prstGeom>
        </p:spPr>
      </p:pic>
      <p:pic>
        <p:nvPicPr>
          <p:cNvPr id="3" name="Picture 2">
            <a:extLst>
              <a:ext uri="{FF2B5EF4-FFF2-40B4-BE49-F238E27FC236}">
                <a16:creationId xmlns:a16="http://schemas.microsoft.com/office/drawing/2014/main" id="{EF3656B6-902C-2974-A98C-40CF20DE8BAA}"/>
              </a:ext>
            </a:extLst>
          </p:cNvPr>
          <p:cNvPicPr>
            <a:picLocks noChangeAspect="1"/>
          </p:cNvPicPr>
          <p:nvPr/>
        </p:nvPicPr>
        <p:blipFill>
          <a:blip r:embed="rId4"/>
          <a:stretch>
            <a:fillRect/>
          </a:stretch>
        </p:blipFill>
        <p:spPr>
          <a:xfrm>
            <a:off x="2843313" y="47757"/>
            <a:ext cx="1183566" cy="1183566"/>
          </a:xfrm>
          <a:prstGeom prst="rect">
            <a:avLst/>
          </a:prstGeom>
        </p:spPr>
      </p:pic>
    </p:spTree>
    <p:extLst>
      <p:ext uri="{BB962C8B-B14F-4D97-AF65-F5344CB8AC3E}">
        <p14:creationId xmlns:p14="http://schemas.microsoft.com/office/powerpoint/2010/main" val="1677781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46A760A-3853-C590-ABB2-623EF1F33F27}"/>
              </a:ext>
            </a:extLst>
          </p:cNvPr>
          <p:cNvSpPr>
            <a:spLocks noGrp="1"/>
          </p:cNvSpPr>
          <p:nvPr>
            <p:ph type="title"/>
          </p:nvPr>
        </p:nvSpPr>
        <p:spPr/>
        <p:txBody>
          <a:bodyPr>
            <a:normAutofit/>
          </a:bodyPr>
          <a:lstStyle/>
          <a:p>
            <a:pPr algn="ctr"/>
            <a:r>
              <a:rPr lang="en-US" sz="4000" b="1" dirty="0">
                <a:solidFill>
                  <a:schemeClr val="tx2">
                    <a:lumMod val="75000"/>
                  </a:schemeClr>
                </a:solidFill>
                <a:latin typeface="Candara" panose="020E0502030303020204" pitchFamily="34" charset="0"/>
              </a:rPr>
              <a:t>MCIRT</a:t>
            </a:r>
            <a:br>
              <a:rPr lang="en-US" sz="4000" b="1" dirty="0">
                <a:solidFill>
                  <a:schemeClr val="tx2">
                    <a:lumMod val="75000"/>
                  </a:schemeClr>
                </a:solidFill>
                <a:latin typeface="Candara" panose="020E0502030303020204" pitchFamily="34" charset="0"/>
              </a:rPr>
            </a:br>
            <a:r>
              <a:rPr lang="en-US" sz="4000" b="1" dirty="0">
                <a:solidFill>
                  <a:schemeClr val="tx2">
                    <a:lumMod val="75000"/>
                  </a:schemeClr>
                </a:solidFill>
                <a:latin typeface="Candara" panose="020E0502030303020204" pitchFamily="34" charset="0"/>
              </a:rPr>
              <a:t>Command Structure</a:t>
            </a:r>
          </a:p>
        </p:txBody>
      </p:sp>
      <p:pic>
        <p:nvPicPr>
          <p:cNvPr id="6" name="Picture Placeholder 5">
            <a:extLst>
              <a:ext uri="{FF2B5EF4-FFF2-40B4-BE49-F238E27FC236}">
                <a16:creationId xmlns:a16="http://schemas.microsoft.com/office/drawing/2014/main" id="{CCA155CF-8FAC-D123-FFA8-70EC568F8EDE}"/>
              </a:ext>
            </a:extLst>
          </p:cNvPr>
          <p:cNvPicPr>
            <a:picLocks noGrp="1" noChangeAspect="1"/>
          </p:cNvPicPr>
          <p:nvPr>
            <p:ph type="pic" idx="1"/>
          </p:nvPr>
        </p:nvPicPr>
        <p:blipFill>
          <a:blip r:embed="rId3"/>
          <a:srcRect t="2736" b="2736"/>
          <a:stretch>
            <a:fillRect/>
          </a:stretch>
        </p:blipFill>
        <p:spPr>
          <a:prstGeom prst="rect">
            <a:avLst/>
          </a:prstGeom>
        </p:spPr>
      </p:pic>
      <p:sp>
        <p:nvSpPr>
          <p:cNvPr id="5" name="Text Placeholder 4">
            <a:extLst>
              <a:ext uri="{FF2B5EF4-FFF2-40B4-BE49-F238E27FC236}">
                <a16:creationId xmlns:a16="http://schemas.microsoft.com/office/drawing/2014/main" id="{4A93877E-F2A0-2598-9AFF-CD6572E99D11}"/>
              </a:ext>
            </a:extLst>
          </p:cNvPr>
          <p:cNvSpPr>
            <a:spLocks noGrp="1"/>
          </p:cNvSpPr>
          <p:nvPr>
            <p:ph type="body" sz="half" idx="2"/>
          </p:nvPr>
        </p:nvSpPr>
        <p:spPr/>
        <p:txBody>
          <a:bodyPr/>
          <a:lstStyle/>
          <a:p>
            <a:r>
              <a:rPr lang="en-US" sz="1600" dirty="0">
                <a:latin typeface="Aptos" panose="020B0004020202020204" pitchFamily="34" charset="0"/>
              </a:rPr>
              <a:t>Modified ICS structure</a:t>
            </a:r>
          </a:p>
          <a:p>
            <a:r>
              <a:rPr lang="en-US" sz="1600" dirty="0">
                <a:latin typeface="Aptos" panose="020B0004020202020204" pitchFamily="34" charset="0"/>
              </a:rPr>
              <a:t>Includes Surveillance Coordination overseen by a vector entomologist</a:t>
            </a:r>
          </a:p>
          <a:p>
            <a:endParaRPr lang="en-US" dirty="0"/>
          </a:p>
        </p:txBody>
      </p:sp>
      <p:pic>
        <p:nvPicPr>
          <p:cNvPr id="2" name="Picture 1">
            <a:extLst>
              <a:ext uri="{FF2B5EF4-FFF2-40B4-BE49-F238E27FC236}">
                <a16:creationId xmlns:a16="http://schemas.microsoft.com/office/drawing/2014/main" id="{6A330B29-0CCC-FF19-D52F-509B033B7DEE}"/>
              </a:ext>
            </a:extLst>
          </p:cNvPr>
          <p:cNvPicPr>
            <a:picLocks noChangeAspect="1"/>
          </p:cNvPicPr>
          <p:nvPr/>
        </p:nvPicPr>
        <p:blipFill>
          <a:blip r:embed="rId4"/>
          <a:stretch>
            <a:fillRect/>
          </a:stretch>
        </p:blipFill>
        <p:spPr>
          <a:xfrm>
            <a:off x="2843313" y="47757"/>
            <a:ext cx="1183566" cy="1183566"/>
          </a:xfrm>
          <a:prstGeom prst="rect">
            <a:avLst/>
          </a:prstGeom>
        </p:spPr>
      </p:pic>
    </p:spTree>
    <p:extLst>
      <p:ext uri="{BB962C8B-B14F-4D97-AF65-F5344CB8AC3E}">
        <p14:creationId xmlns:p14="http://schemas.microsoft.com/office/powerpoint/2010/main" val="2031140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FA8427-3B9E-136D-F698-A4F78EED300B}"/>
              </a:ext>
            </a:extLst>
          </p:cNvPr>
          <p:cNvSpPr>
            <a:spLocks noGrp="1"/>
          </p:cNvSpPr>
          <p:nvPr>
            <p:ph type="title"/>
          </p:nvPr>
        </p:nvSpPr>
        <p:spPr>
          <a:xfrm>
            <a:off x="-34065" y="1600125"/>
            <a:ext cx="3326314" cy="854022"/>
          </a:xfrm>
        </p:spPr>
        <p:txBody>
          <a:bodyPr>
            <a:noAutofit/>
          </a:bodyPr>
          <a:lstStyle/>
          <a:p>
            <a:pPr algn="ctr"/>
            <a:r>
              <a:rPr lang="en-US" sz="3600" b="1" dirty="0">
                <a:solidFill>
                  <a:schemeClr val="tx2">
                    <a:lumMod val="75000"/>
                  </a:schemeClr>
                </a:solidFill>
                <a:latin typeface="Candara" panose="020E0502030303020204" pitchFamily="34" charset="0"/>
              </a:rPr>
              <a:t>MCIRT Response Process</a:t>
            </a:r>
          </a:p>
        </p:txBody>
      </p:sp>
      <p:sp>
        <p:nvSpPr>
          <p:cNvPr id="7" name="Content Placeholder 6">
            <a:extLst>
              <a:ext uri="{FF2B5EF4-FFF2-40B4-BE49-F238E27FC236}">
                <a16:creationId xmlns:a16="http://schemas.microsoft.com/office/drawing/2014/main" id="{0E2FE57E-24DD-7D30-D178-A1E5ECE83D85}"/>
              </a:ext>
            </a:extLst>
          </p:cNvPr>
          <p:cNvSpPr>
            <a:spLocks noGrp="1"/>
          </p:cNvSpPr>
          <p:nvPr>
            <p:ph idx="1"/>
          </p:nvPr>
        </p:nvSpPr>
        <p:spPr>
          <a:xfrm>
            <a:off x="3679115" y="1326284"/>
            <a:ext cx="6936727" cy="2393551"/>
          </a:xfrm>
        </p:spPr>
        <p:txBody>
          <a:bodyPr>
            <a:noAutofit/>
          </a:bodyPr>
          <a:lstStyle/>
          <a:p>
            <a:pPr>
              <a:lnSpc>
                <a:spcPct val="120000"/>
              </a:lnSpc>
            </a:pPr>
            <a:r>
              <a:rPr lang="en-US" sz="1800" dirty="0">
                <a:latin typeface="Aptos" panose="020B0004020202020204" pitchFamily="34" charset="0"/>
              </a:rPr>
              <a:t>Incident Commander (IC), Project Management, Division Vector Entomologist (DVE) monitor ongoing situation</a:t>
            </a:r>
          </a:p>
          <a:p>
            <a:pPr>
              <a:lnSpc>
                <a:spcPct val="120000"/>
              </a:lnSpc>
            </a:pPr>
            <a:r>
              <a:rPr lang="en-US" sz="1800" dirty="0">
                <a:latin typeface="Aptos" panose="020B0004020202020204" pitchFamily="34" charset="0"/>
              </a:rPr>
              <a:t>As storm approaches, Entomology and Pest Control section (EPCS) staff reach out to mosquito control programs in counties that could be impacted by storm (based on Governor’s declaration)</a:t>
            </a:r>
          </a:p>
          <a:p>
            <a:pPr>
              <a:lnSpc>
                <a:spcPct val="120000"/>
              </a:lnSpc>
            </a:pPr>
            <a:r>
              <a:rPr lang="en-US" sz="1800" dirty="0">
                <a:latin typeface="Aptos" panose="020B0004020202020204" pitchFamily="34" charset="0"/>
              </a:rPr>
              <a:t>AES staff assist ESF-17 to monitor WebEOC</a:t>
            </a:r>
          </a:p>
        </p:txBody>
      </p:sp>
      <p:sp>
        <p:nvSpPr>
          <p:cNvPr id="2" name="Text Placeholder 1">
            <a:extLst>
              <a:ext uri="{FF2B5EF4-FFF2-40B4-BE49-F238E27FC236}">
                <a16:creationId xmlns:a16="http://schemas.microsoft.com/office/drawing/2014/main" id="{0FC3517C-B210-7558-F3CA-E508C112575E}"/>
              </a:ext>
            </a:extLst>
          </p:cNvPr>
          <p:cNvSpPr>
            <a:spLocks noGrp="1"/>
          </p:cNvSpPr>
          <p:nvPr>
            <p:ph type="body" sz="half" idx="2"/>
          </p:nvPr>
        </p:nvSpPr>
        <p:spPr>
          <a:xfrm>
            <a:off x="3679115" y="904463"/>
            <a:ext cx="2834640" cy="803275"/>
          </a:xfrm>
        </p:spPr>
        <p:txBody>
          <a:bodyPr>
            <a:normAutofit/>
          </a:bodyPr>
          <a:lstStyle/>
          <a:p>
            <a:r>
              <a:rPr lang="en-US" sz="2400" b="1" dirty="0">
                <a:solidFill>
                  <a:schemeClr val="tx2">
                    <a:lumMod val="75000"/>
                  </a:schemeClr>
                </a:solidFill>
              </a:rPr>
              <a:t>Prior to Landfall</a:t>
            </a:r>
          </a:p>
        </p:txBody>
      </p:sp>
      <p:sp>
        <p:nvSpPr>
          <p:cNvPr id="10" name="Content Placeholder 9">
            <a:extLst>
              <a:ext uri="{FF2B5EF4-FFF2-40B4-BE49-F238E27FC236}">
                <a16:creationId xmlns:a16="http://schemas.microsoft.com/office/drawing/2014/main" id="{5B1A6304-0817-419B-39D5-EE210835AE75}"/>
              </a:ext>
            </a:extLst>
          </p:cNvPr>
          <p:cNvSpPr>
            <a:spLocks noGrp="1"/>
          </p:cNvSpPr>
          <p:nvPr>
            <p:ph idx="13"/>
          </p:nvPr>
        </p:nvSpPr>
        <p:spPr>
          <a:xfrm>
            <a:off x="3679115" y="4489905"/>
            <a:ext cx="6062368" cy="1041811"/>
          </a:xfrm>
        </p:spPr>
        <p:txBody>
          <a:bodyPr>
            <a:normAutofit/>
          </a:bodyPr>
          <a:lstStyle/>
          <a:p>
            <a:pPr>
              <a:lnSpc>
                <a:spcPct val="120000"/>
              </a:lnSpc>
            </a:pPr>
            <a:r>
              <a:rPr lang="en-US" sz="1800" dirty="0">
                <a:latin typeface="Aptos" panose="020B0004020202020204" pitchFamily="34" charset="0"/>
              </a:rPr>
              <a:t>IC, Project Management, DVE monitor ongoing situation</a:t>
            </a:r>
          </a:p>
          <a:p>
            <a:pPr>
              <a:lnSpc>
                <a:spcPct val="120000"/>
              </a:lnSpc>
            </a:pPr>
            <a:r>
              <a:rPr lang="en-US" sz="1800" dirty="0">
                <a:latin typeface="Aptos" panose="020B0004020202020204" pitchFamily="34" charset="0"/>
              </a:rPr>
              <a:t>AES staff continues to assist ESF-17 to monitor WebEOC</a:t>
            </a:r>
          </a:p>
        </p:txBody>
      </p:sp>
      <p:sp>
        <p:nvSpPr>
          <p:cNvPr id="15" name="Text Placeholder 1">
            <a:extLst>
              <a:ext uri="{FF2B5EF4-FFF2-40B4-BE49-F238E27FC236}">
                <a16:creationId xmlns:a16="http://schemas.microsoft.com/office/drawing/2014/main" id="{5E6CACD2-6981-AEFB-F714-65E2D03CCA42}"/>
              </a:ext>
            </a:extLst>
          </p:cNvPr>
          <p:cNvSpPr txBox="1">
            <a:spLocks/>
          </p:cNvSpPr>
          <p:nvPr/>
        </p:nvSpPr>
        <p:spPr>
          <a:xfrm>
            <a:off x="3679115" y="4141656"/>
            <a:ext cx="2834640" cy="80327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200"/>
              </a:spcBef>
              <a:buClr>
                <a:schemeClr val="accent1"/>
              </a:buClr>
              <a:buFont typeface="Wingdings 2" pitchFamily="18" charset="2"/>
              <a:buNone/>
              <a:defRPr sz="1400" kern="1200">
                <a:solidFill>
                  <a:srgbClr val="FFFFFF"/>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9pPr>
          </a:lstStyle>
          <a:p>
            <a:r>
              <a:rPr lang="en-US" sz="2400" b="1" dirty="0">
                <a:solidFill>
                  <a:schemeClr val="tx2">
                    <a:lumMod val="75000"/>
                  </a:schemeClr>
                </a:solidFill>
              </a:rPr>
              <a:t>Landfall</a:t>
            </a:r>
          </a:p>
        </p:txBody>
      </p:sp>
      <p:pic>
        <p:nvPicPr>
          <p:cNvPr id="17" name="Picture 16" descr="Diagram&#10;&#10;AI-generated content may be incorrect.">
            <a:extLst>
              <a:ext uri="{FF2B5EF4-FFF2-40B4-BE49-F238E27FC236}">
                <a16:creationId xmlns:a16="http://schemas.microsoft.com/office/drawing/2014/main" id="{DF98D9CC-16F1-3B83-AE99-570CE1AF4F6C}"/>
              </a:ext>
            </a:extLst>
          </p:cNvPr>
          <p:cNvPicPr>
            <a:picLocks noChangeAspect="1"/>
          </p:cNvPicPr>
          <p:nvPr/>
        </p:nvPicPr>
        <p:blipFill>
          <a:blip r:embed="rId3">
            <a:extLst>
              <a:ext uri="{837473B0-CC2E-450A-ABE3-18F120FF3D39}">
                <a1611:picAttrSrcUrl xmlns:a1611="http://schemas.microsoft.com/office/drawing/2016/11/main" r:id="rId4"/>
              </a:ext>
            </a:extLst>
          </a:blip>
          <a:srcRect l="27786" t="18001" r="30597" b="17925"/>
          <a:stretch/>
        </p:blipFill>
        <p:spPr>
          <a:xfrm>
            <a:off x="88264" y="2733095"/>
            <a:ext cx="3238051" cy="4077148"/>
          </a:xfrm>
          <a:prstGeom prst="rect">
            <a:avLst/>
          </a:prstGeom>
        </p:spPr>
      </p:pic>
      <p:pic>
        <p:nvPicPr>
          <p:cNvPr id="3" name="Picture 2">
            <a:extLst>
              <a:ext uri="{FF2B5EF4-FFF2-40B4-BE49-F238E27FC236}">
                <a16:creationId xmlns:a16="http://schemas.microsoft.com/office/drawing/2014/main" id="{72382F27-103C-4554-BDA6-28367868DE96}"/>
              </a:ext>
            </a:extLst>
          </p:cNvPr>
          <p:cNvPicPr>
            <a:picLocks noChangeAspect="1"/>
          </p:cNvPicPr>
          <p:nvPr/>
        </p:nvPicPr>
        <p:blipFill>
          <a:blip r:embed="rId5"/>
          <a:stretch>
            <a:fillRect/>
          </a:stretch>
        </p:blipFill>
        <p:spPr>
          <a:xfrm>
            <a:off x="2843313" y="47757"/>
            <a:ext cx="1183566" cy="1183566"/>
          </a:xfrm>
          <a:prstGeom prst="rect">
            <a:avLst/>
          </a:prstGeom>
        </p:spPr>
      </p:pic>
    </p:spTree>
    <p:extLst>
      <p:ext uri="{BB962C8B-B14F-4D97-AF65-F5344CB8AC3E}">
        <p14:creationId xmlns:p14="http://schemas.microsoft.com/office/powerpoint/2010/main" val="35138108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E2FE57E-24DD-7D30-D178-A1E5ECE83D85}"/>
              </a:ext>
            </a:extLst>
          </p:cNvPr>
          <p:cNvSpPr>
            <a:spLocks noGrp="1"/>
          </p:cNvSpPr>
          <p:nvPr>
            <p:ph idx="1"/>
          </p:nvPr>
        </p:nvSpPr>
        <p:spPr>
          <a:xfrm>
            <a:off x="3468524" y="831018"/>
            <a:ext cx="7889758" cy="2913004"/>
          </a:xfrm>
        </p:spPr>
        <p:txBody>
          <a:bodyPr>
            <a:noAutofit/>
          </a:bodyPr>
          <a:lstStyle/>
          <a:p>
            <a:pPr>
              <a:lnSpc>
                <a:spcPct val="120000"/>
              </a:lnSpc>
            </a:pPr>
            <a:r>
              <a:rPr lang="en-US" sz="1800" dirty="0">
                <a:latin typeface="Aptos" panose="020B0004020202020204" pitchFamily="34" charset="0"/>
              </a:rPr>
              <a:t>IC, Project Management, DVE monitor ongoing situation to determine if MCIRT will be activated</a:t>
            </a:r>
          </a:p>
          <a:p>
            <a:pPr>
              <a:lnSpc>
                <a:spcPct val="120000"/>
              </a:lnSpc>
            </a:pPr>
            <a:r>
              <a:rPr lang="en-US" sz="1800" dirty="0">
                <a:latin typeface="Aptos" panose="020B0004020202020204" pitchFamily="34" charset="0"/>
              </a:rPr>
              <a:t>Monitor for Presidential and Governor emergency declaration and FEMA impacted counties list</a:t>
            </a:r>
          </a:p>
          <a:p>
            <a:pPr>
              <a:lnSpc>
                <a:spcPct val="120000"/>
              </a:lnSpc>
            </a:pPr>
            <a:r>
              <a:rPr lang="en-US" sz="1800" dirty="0">
                <a:latin typeface="Aptos" panose="020B0004020202020204" pitchFamily="34" charset="0"/>
              </a:rPr>
              <a:t>EPCS staff reach out to mosquito control programs in counties impacted by the storm</a:t>
            </a:r>
          </a:p>
        </p:txBody>
      </p:sp>
      <p:sp>
        <p:nvSpPr>
          <p:cNvPr id="2" name="Text Placeholder 1">
            <a:extLst>
              <a:ext uri="{FF2B5EF4-FFF2-40B4-BE49-F238E27FC236}">
                <a16:creationId xmlns:a16="http://schemas.microsoft.com/office/drawing/2014/main" id="{0FC3517C-B210-7558-F3CA-E508C112575E}"/>
              </a:ext>
            </a:extLst>
          </p:cNvPr>
          <p:cNvSpPr>
            <a:spLocks noGrp="1"/>
          </p:cNvSpPr>
          <p:nvPr>
            <p:ph type="body" sz="half" idx="2"/>
          </p:nvPr>
        </p:nvSpPr>
        <p:spPr>
          <a:xfrm>
            <a:off x="3468524" y="721542"/>
            <a:ext cx="2834640" cy="803275"/>
          </a:xfrm>
        </p:spPr>
        <p:txBody>
          <a:bodyPr>
            <a:normAutofit/>
          </a:bodyPr>
          <a:lstStyle/>
          <a:p>
            <a:r>
              <a:rPr lang="en-US" sz="2400" b="1" dirty="0">
                <a:solidFill>
                  <a:schemeClr val="tx2">
                    <a:lumMod val="75000"/>
                  </a:schemeClr>
                </a:solidFill>
              </a:rPr>
              <a:t>Post Landfall</a:t>
            </a:r>
          </a:p>
        </p:txBody>
      </p:sp>
      <p:sp>
        <p:nvSpPr>
          <p:cNvPr id="10" name="Content Placeholder 9">
            <a:extLst>
              <a:ext uri="{FF2B5EF4-FFF2-40B4-BE49-F238E27FC236}">
                <a16:creationId xmlns:a16="http://schemas.microsoft.com/office/drawing/2014/main" id="{5B1A6304-0817-419B-39D5-EE210835AE75}"/>
              </a:ext>
            </a:extLst>
          </p:cNvPr>
          <p:cNvSpPr>
            <a:spLocks noGrp="1"/>
          </p:cNvSpPr>
          <p:nvPr>
            <p:ph idx="13"/>
          </p:nvPr>
        </p:nvSpPr>
        <p:spPr>
          <a:xfrm>
            <a:off x="3468524" y="3956595"/>
            <a:ext cx="8329029" cy="2709246"/>
          </a:xfrm>
        </p:spPr>
        <p:txBody>
          <a:bodyPr>
            <a:normAutofit lnSpcReduction="10000"/>
          </a:bodyPr>
          <a:lstStyle/>
          <a:p>
            <a:pPr>
              <a:lnSpc>
                <a:spcPct val="120000"/>
              </a:lnSpc>
            </a:pPr>
            <a:r>
              <a:rPr lang="en-US" sz="1800" dirty="0">
                <a:latin typeface="Aptos" panose="020B0004020202020204" pitchFamily="34" charset="0"/>
              </a:rPr>
              <a:t>IC, Project Management, DVE monitor ongoing situation</a:t>
            </a:r>
          </a:p>
          <a:p>
            <a:pPr>
              <a:lnSpc>
                <a:spcPct val="120000"/>
              </a:lnSpc>
            </a:pPr>
            <a:r>
              <a:rPr lang="en-US" sz="1800" dirty="0">
                <a:latin typeface="Aptos" panose="020B0004020202020204" pitchFamily="34" charset="0"/>
              </a:rPr>
              <a:t>MCIRT Incident Command Post is established and air operations locations determined through communication with contracted services</a:t>
            </a:r>
          </a:p>
          <a:p>
            <a:pPr>
              <a:lnSpc>
                <a:spcPct val="120000"/>
              </a:lnSpc>
            </a:pPr>
            <a:r>
              <a:rPr lang="en-US" sz="1800" dirty="0">
                <a:latin typeface="Aptos" panose="020B0004020202020204" pitchFamily="34" charset="0"/>
              </a:rPr>
              <a:t>Staff continue monitoring WebEOC for requests from counties requesting assistance</a:t>
            </a:r>
          </a:p>
          <a:p>
            <a:pPr>
              <a:lnSpc>
                <a:spcPct val="120000"/>
              </a:lnSpc>
            </a:pPr>
            <a:r>
              <a:rPr lang="en-US" sz="1800" dirty="0">
                <a:latin typeface="Aptos" panose="020B0004020202020204" pitchFamily="34" charset="0"/>
              </a:rPr>
              <a:t>Planning reviews information submitted by counties requesting assistance to determine if additional information is required</a:t>
            </a:r>
          </a:p>
        </p:txBody>
      </p:sp>
      <p:sp>
        <p:nvSpPr>
          <p:cNvPr id="15" name="Text Placeholder 1">
            <a:extLst>
              <a:ext uri="{FF2B5EF4-FFF2-40B4-BE49-F238E27FC236}">
                <a16:creationId xmlns:a16="http://schemas.microsoft.com/office/drawing/2014/main" id="{5E6CACD2-6981-AEFB-F714-65E2D03CCA42}"/>
              </a:ext>
            </a:extLst>
          </p:cNvPr>
          <p:cNvSpPr txBox="1">
            <a:spLocks/>
          </p:cNvSpPr>
          <p:nvPr/>
        </p:nvSpPr>
        <p:spPr>
          <a:xfrm>
            <a:off x="3468524" y="3554957"/>
            <a:ext cx="2834640" cy="803275"/>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200"/>
              </a:spcBef>
              <a:buClr>
                <a:schemeClr val="accent1"/>
              </a:buClr>
              <a:buFont typeface="Wingdings 2" pitchFamily="18" charset="2"/>
              <a:buNone/>
              <a:defRPr sz="1400" kern="1200">
                <a:solidFill>
                  <a:srgbClr val="FFFFFF"/>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900" kern="1200">
                <a:solidFill>
                  <a:schemeClr val="tx1">
                    <a:lumMod val="75000"/>
                    <a:lumOff val="25000"/>
                  </a:schemeClr>
                </a:solidFill>
                <a:latin typeface="+mn-lt"/>
                <a:ea typeface="+mn-ea"/>
                <a:cs typeface="+mn-cs"/>
              </a:defRPr>
            </a:lvl9pPr>
          </a:lstStyle>
          <a:p>
            <a:r>
              <a:rPr lang="en-US" sz="2400" b="1" dirty="0">
                <a:solidFill>
                  <a:schemeClr val="tx2">
                    <a:lumMod val="75000"/>
                  </a:schemeClr>
                </a:solidFill>
              </a:rPr>
              <a:t>Activation</a:t>
            </a:r>
          </a:p>
        </p:txBody>
      </p:sp>
      <p:pic>
        <p:nvPicPr>
          <p:cNvPr id="5" name="Picture 4" descr="A person writing on a piece of paper&#10;&#10;AI-generated content may be incorrect.">
            <a:extLst>
              <a:ext uri="{FF2B5EF4-FFF2-40B4-BE49-F238E27FC236}">
                <a16:creationId xmlns:a16="http://schemas.microsoft.com/office/drawing/2014/main" id="{6D301D4C-EB9A-F3DD-920A-EB2A43E3F687}"/>
              </a:ext>
            </a:extLst>
          </p:cNvPr>
          <p:cNvPicPr>
            <a:picLocks noChangeAspect="1"/>
          </p:cNvPicPr>
          <p:nvPr/>
        </p:nvPicPr>
        <p:blipFill>
          <a:blip r:embed="rId3"/>
          <a:srcRect l="8199" t="1220" b="2737"/>
          <a:stretch/>
        </p:blipFill>
        <p:spPr>
          <a:xfrm rot="5400000">
            <a:off x="-375922" y="2910062"/>
            <a:ext cx="4208963" cy="3302595"/>
          </a:xfrm>
          <a:prstGeom prst="rect">
            <a:avLst/>
          </a:prstGeom>
        </p:spPr>
      </p:pic>
      <p:pic>
        <p:nvPicPr>
          <p:cNvPr id="3" name="Picture 2">
            <a:extLst>
              <a:ext uri="{FF2B5EF4-FFF2-40B4-BE49-F238E27FC236}">
                <a16:creationId xmlns:a16="http://schemas.microsoft.com/office/drawing/2014/main" id="{0CB06547-31A9-8DAC-7DE6-C70134AB9590}"/>
              </a:ext>
            </a:extLst>
          </p:cNvPr>
          <p:cNvPicPr>
            <a:picLocks noChangeAspect="1"/>
          </p:cNvPicPr>
          <p:nvPr/>
        </p:nvPicPr>
        <p:blipFill>
          <a:blip r:embed="rId4"/>
          <a:stretch>
            <a:fillRect/>
          </a:stretch>
        </p:blipFill>
        <p:spPr>
          <a:xfrm>
            <a:off x="2843313" y="47757"/>
            <a:ext cx="1183566" cy="1183566"/>
          </a:xfrm>
          <a:prstGeom prst="rect">
            <a:avLst/>
          </a:prstGeom>
        </p:spPr>
      </p:pic>
      <p:sp>
        <p:nvSpPr>
          <p:cNvPr id="13" name="Title 5">
            <a:extLst>
              <a:ext uri="{FF2B5EF4-FFF2-40B4-BE49-F238E27FC236}">
                <a16:creationId xmlns:a16="http://schemas.microsoft.com/office/drawing/2014/main" id="{9AB208C2-1BE6-ABEE-CAD7-C4130124D2CE}"/>
              </a:ext>
            </a:extLst>
          </p:cNvPr>
          <p:cNvSpPr>
            <a:spLocks noGrp="1"/>
          </p:cNvSpPr>
          <p:nvPr>
            <p:ph type="title"/>
          </p:nvPr>
        </p:nvSpPr>
        <p:spPr>
          <a:xfrm>
            <a:off x="310922" y="0"/>
            <a:ext cx="2835275" cy="2378075"/>
          </a:xfrm>
        </p:spPr>
        <p:txBody>
          <a:bodyPr>
            <a:noAutofit/>
          </a:bodyPr>
          <a:lstStyle/>
          <a:p>
            <a:pPr algn="ctr"/>
            <a:r>
              <a:rPr lang="en-US" sz="3600" b="1" dirty="0">
                <a:solidFill>
                  <a:schemeClr val="tx2">
                    <a:lumMod val="75000"/>
                  </a:schemeClr>
                </a:solidFill>
                <a:latin typeface="Candara" panose="020E0502030303020204" pitchFamily="34" charset="0"/>
              </a:rPr>
              <a:t>MCIRT Response Process</a:t>
            </a:r>
          </a:p>
        </p:txBody>
      </p:sp>
    </p:spTree>
    <p:extLst>
      <p:ext uri="{BB962C8B-B14F-4D97-AF65-F5344CB8AC3E}">
        <p14:creationId xmlns:p14="http://schemas.microsoft.com/office/powerpoint/2010/main" val="394252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E2FE57E-24DD-7D30-D178-A1E5ECE83D85}"/>
              </a:ext>
            </a:extLst>
          </p:cNvPr>
          <p:cNvSpPr>
            <a:spLocks noGrp="1"/>
          </p:cNvSpPr>
          <p:nvPr>
            <p:ph idx="1"/>
          </p:nvPr>
        </p:nvSpPr>
        <p:spPr>
          <a:xfrm>
            <a:off x="3522313" y="1130491"/>
            <a:ext cx="8167663" cy="4919750"/>
          </a:xfrm>
        </p:spPr>
        <p:txBody>
          <a:bodyPr>
            <a:noAutofit/>
          </a:bodyPr>
          <a:lstStyle/>
          <a:p>
            <a:r>
              <a:rPr lang="en-US" sz="1800" dirty="0">
                <a:latin typeface="Aptos" panose="020B0004020202020204" pitchFamily="34" charset="0"/>
              </a:rPr>
              <a:t>Field Surveillance starts with setting traps in counties that have requested assistance to verify baseline mosquito populations</a:t>
            </a:r>
          </a:p>
          <a:p>
            <a:r>
              <a:rPr lang="en-US" sz="1800" dirty="0">
                <a:latin typeface="Aptos" panose="020B0004020202020204" pitchFamily="34" charset="0"/>
              </a:rPr>
              <a:t>GIS maps of treatment areas established with exclusions noted</a:t>
            </a:r>
          </a:p>
          <a:p>
            <a:r>
              <a:rPr lang="en-US" sz="1800" dirty="0">
                <a:latin typeface="Aptos" panose="020B0004020202020204" pitchFamily="34" charset="0"/>
              </a:rPr>
              <a:t>Concurrency for treatment areas obtained from partnering agencies (USFWS, FWC, FDEP)</a:t>
            </a:r>
          </a:p>
          <a:p>
            <a:r>
              <a:rPr lang="en-US" sz="1800" dirty="0">
                <a:latin typeface="Aptos" panose="020B0004020202020204" pitchFamily="34" charset="0"/>
              </a:rPr>
              <a:t>Field surveillance collections identified; agreement obtained from CDC</a:t>
            </a:r>
          </a:p>
          <a:p>
            <a:r>
              <a:rPr lang="en-US" sz="1800" dirty="0">
                <a:latin typeface="Aptos" panose="020B0004020202020204" pitchFamily="34" charset="0"/>
              </a:rPr>
              <a:t>Pre-flight surveillance conducted by vendors </a:t>
            </a:r>
          </a:p>
          <a:p>
            <a:r>
              <a:rPr lang="en-US" sz="1800" dirty="0">
                <a:latin typeface="Aptos" panose="020B0004020202020204" pitchFamily="34" charset="0"/>
              </a:rPr>
              <a:t>Applications completed between dusk and dawn </a:t>
            </a:r>
          </a:p>
          <a:p>
            <a:r>
              <a:rPr lang="en-US" sz="1800" dirty="0">
                <a:latin typeface="Aptos" panose="020B0004020202020204" pitchFamily="34" charset="0"/>
              </a:rPr>
              <a:t>After applications are completed, Field Surveillance sets traps for data used to confirm efficacy</a:t>
            </a:r>
          </a:p>
          <a:p>
            <a:r>
              <a:rPr lang="en-US" sz="1800" dirty="0">
                <a:latin typeface="Aptos" panose="020B0004020202020204" pitchFamily="34" charset="0"/>
              </a:rPr>
              <a:t>Each mission is considered complete if there is at minimum 80% control between pre and post surveillance counts</a:t>
            </a:r>
          </a:p>
          <a:p>
            <a:r>
              <a:rPr lang="en-US" sz="1800" dirty="0">
                <a:latin typeface="Aptos" panose="020B0004020202020204" pitchFamily="34" charset="0"/>
              </a:rPr>
              <a:t>Continued support with questions and requests for information</a:t>
            </a:r>
          </a:p>
        </p:txBody>
      </p:sp>
      <p:sp>
        <p:nvSpPr>
          <p:cNvPr id="2" name="Text Placeholder 1">
            <a:extLst>
              <a:ext uri="{FF2B5EF4-FFF2-40B4-BE49-F238E27FC236}">
                <a16:creationId xmlns:a16="http://schemas.microsoft.com/office/drawing/2014/main" id="{0FC3517C-B210-7558-F3CA-E508C112575E}"/>
              </a:ext>
            </a:extLst>
          </p:cNvPr>
          <p:cNvSpPr>
            <a:spLocks noGrp="1"/>
          </p:cNvSpPr>
          <p:nvPr>
            <p:ph type="body" sz="half" idx="2"/>
          </p:nvPr>
        </p:nvSpPr>
        <p:spPr>
          <a:xfrm>
            <a:off x="3522313" y="746563"/>
            <a:ext cx="2834640" cy="803275"/>
          </a:xfrm>
        </p:spPr>
        <p:txBody>
          <a:bodyPr>
            <a:normAutofit/>
          </a:bodyPr>
          <a:lstStyle/>
          <a:p>
            <a:r>
              <a:rPr lang="en-US" sz="2400" b="1" dirty="0">
                <a:solidFill>
                  <a:schemeClr val="tx2">
                    <a:lumMod val="75000"/>
                  </a:schemeClr>
                </a:solidFill>
              </a:rPr>
              <a:t>Response</a:t>
            </a:r>
          </a:p>
        </p:txBody>
      </p:sp>
      <p:pic>
        <p:nvPicPr>
          <p:cNvPr id="9" name="Picture 8" descr="A picture containing way, car&#10;&#10;AI-generated content may be incorrect.">
            <a:extLst>
              <a:ext uri="{FF2B5EF4-FFF2-40B4-BE49-F238E27FC236}">
                <a16:creationId xmlns:a16="http://schemas.microsoft.com/office/drawing/2014/main" id="{294B73FD-CC1F-F28E-3158-E9CF424BB916}"/>
              </a:ext>
            </a:extLst>
          </p:cNvPr>
          <p:cNvPicPr>
            <a:picLocks noChangeAspect="1"/>
          </p:cNvPicPr>
          <p:nvPr/>
        </p:nvPicPr>
        <p:blipFill>
          <a:blip r:embed="rId3"/>
          <a:srcRect l="33461" t="14971" r="15295"/>
          <a:stretch/>
        </p:blipFill>
        <p:spPr>
          <a:xfrm>
            <a:off x="70532" y="2627022"/>
            <a:ext cx="3291599" cy="4183221"/>
          </a:xfrm>
          <a:prstGeom prst="rect">
            <a:avLst/>
          </a:prstGeom>
        </p:spPr>
      </p:pic>
      <p:pic>
        <p:nvPicPr>
          <p:cNvPr id="3" name="Picture 2">
            <a:extLst>
              <a:ext uri="{FF2B5EF4-FFF2-40B4-BE49-F238E27FC236}">
                <a16:creationId xmlns:a16="http://schemas.microsoft.com/office/drawing/2014/main" id="{30930ACD-A3FE-E3D0-E1C1-BD8B3548757D}"/>
              </a:ext>
            </a:extLst>
          </p:cNvPr>
          <p:cNvPicPr>
            <a:picLocks noChangeAspect="1"/>
          </p:cNvPicPr>
          <p:nvPr/>
        </p:nvPicPr>
        <p:blipFill>
          <a:blip r:embed="rId4"/>
          <a:stretch>
            <a:fillRect/>
          </a:stretch>
        </p:blipFill>
        <p:spPr>
          <a:xfrm>
            <a:off x="2843313" y="47757"/>
            <a:ext cx="1183566" cy="1183566"/>
          </a:xfrm>
          <a:prstGeom prst="rect">
            <a:avLst/>
          </a:prstGeom>
        </p:spPr>
      </p:pic>
      <p:sp>
        <p:nvSpPr>
          <p:cNvPr id="4" name="Title 5">
            <a:extLst>
              <a:ext uri="{FF2B5EF4-FFF2-40B4-BE49-F238E27FC236}">
                <a16:creationId xmlns:a16="http://schemas.microsoft.com/office/drawing/2014/main" id="{01337471-7412-72C2-32B4-38CD60C78C40}"/>
              </a:ext>
            </a:extLst>
          </p:cNvPr>
          <p:cNvSpPr>
            <a:spLocks noGrp="1"/>
          </p:cNvSpPr>
          <p:nvPr>
            <p:ph type="title"/>
          </p:nvPr>
        </p:nvSpPr>
        <p:spPr>
          <a:xfrm>
            <a:off x="0" y="1814606"/>
            <a:ext cx="3291599" cy="635000"/>
          </a:xfrm>
        </p:spPr>
        <p:txBody>
          <a:bodyPr>
            <a:noAutofit/>
          </a:bodyPr>
          <a:lstStyle/>
          <a:p>
            <a:pPr algn="ctr"/>
            <a:r>
              <a:rPr lang="en-US" sz="3600" b="1" dirty="0">
                <a:solidFill>
                  <a:schemeClr val="tx2">
                    <a:lumMod val="75000"/>
                  </a:schemeClr>
                </a:solidFill>
                <a:latin typeface="Candara" panose="020E0502030303020204" pitchFamily="34" charset="0"/>
              </a:rPr>
              <a:t>MCIRT Response Process</a:t>
            </a:r>
          </a:p>
        </p:txBody>
      </p:sp>
    </p:spTree>
    <p:extLst>
      <p:ext uri="{BB962C8B-B14F-4D97-AF65-F5344CB8AC3E}">
        <p14:creationId xmlns:p14="http://schemas.microsoft.com/office/powerpoint/2010/main" val="3795842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86EEAC6-011F-4499-ACFF-2FDC742DB0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6970F14D-B6E6-40EA-96B4-4E18D0CF9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F13A95FF-1A75-49AA-86AE-EED61BD0E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FFB6038-E2FC-EAC0-1876-5AB220E18D88}"/>
              </a:ext>
            </a:extLst>
          </p:cNvPr>
          <p:cNvSpPr>
            <a:spLocks noGrp="1"/>
          </p:cNvSpPr>
          <p:nvPr>
            <p:ph type="title"/>
          </p:nvPr>
        </p:nvSpPr>
        <p:spPr>
          <a:xfrm>
            <a:off x="0" y="887300"/>
            <a:ext cx="4084682" cy="1446977"/>
          </a:xfrm>
        </p:spPr>
        <p:txBody>
          <a:bodyPr vert="horz" lIns="91440" tIns="45720" rIns="91440" bIns="45720" rtlCol="0" anchor="ctr">
            <a:normAutofit/>
          </a:bodyPr>
          <a:lstStyle/>
          <a:p>
            <a:pPr algn="ctr"/>
            <a:r>
              <a:rPr lang="en-US" sz="4400" b="1" dirty="0">
                <a:solidFill>
                  <a:schemeClr val="tx2"/>
                </a:solidFill>
                <a:latin typeface="Candara" panose="020E0502030303020204" pitchFamily="34" charset="0"/>
              </a:rPr>
              <a:t>Vulnerability Assessment</a:t>
            </a:r>
          </a:p>
        </p:txBody>
      </p:sp>
      <p:sp>
        <p:nvSpPr>
          <p:cNvPr id="4" name="Text Placeholder 3">
            <a:extLst>
              <a:ext uri="{FF2B5EF4-FFF2-40B4-BE49-F238E27FC236}">
                <a16:creationId xmlns:a16="http://schemas.microsoft.com/office/drawing/2014/main" id="{550E3CF0-442A-8EBA-3442-5878478DC944}"/>
              </a:ext>
            </a:extLst>
          </p:cNvPr>
          <p:cNvSpPr>
            <a:spLocks noGrp="1"/>
          </p:cNvSpPr>
          <p:nvPr>
            <p:ph type="body" sz="half" idx="2"/>
          </p:nvPr>
        </p:nvSpPr>
        <p:spPr>
          <a:xfrm>
            <a:off x="68566" y="2459577"/>
            <a:ext cx="4016116" cy="3274586"/>
          </a:xfrm>
        </p:spPr>
        <p:txBody>
          <a:bodyPr vert="horz" lIns="91440" tIns="45720" rIns="91440" bIns="45720" rtlCol="0" anchor="t">
            <a:normAutofit fontScale="92500" lnSpcReduction="20000"/>
          </a:bodyPr>
          <a:lstStyle/>
          <a:p>
            <a:pPr marL="342900" indent="-342900">
              <a:lnSpc>
                <a:spcPct val="90000"/>
              </a:lnSpc>
              <a:buClr>
                <a:schemeClr val="tx1">
                  <a:lumMod val="85000"/>
                </a:schemeClr>
              </a:buClr>
              <a:buFont typeface="Arial" panose="020B0604020202020204" pitchFamily="34" charset="0"/>
              <a:buChar char="•"/>
            </a:pPr>
            <a:r>
              <a:rPr lang="en-US" sz="2400" dirty="0">
                <a:latin typeface="Aptos" panose="020B0004020202020204" pitchFamily="34" charset="0"/>
              </a:rPr>
              <a:t>Fiscal Constraints</a:t>
            </a:r>
          </a:p>
          <a:p>
            <a:pPr marL="342900" indent="-342900">
              <a:lnSpc>
                <a:spcPct val="90000"/>
              </a:lnSpc>
              <a:buClr>
                <a:schemeClr val="tx1">
                  <a:lumMod val="85000"/>
                </a:schemeClr>
              </a:buClr>
              <a:buFont typeface="Arial" panose="020B0604020202020204" pitchFamily="34" charset="0"/>
              <a:buChar char="•"/>
            </a:pPr>
            <a:r>
              <a:rPr lang="en-US" sz="2400" dirty="0">
                <a:latin typeface="Aptos" panose="020B0004020202020204" pitchFamily="34" charset="0"/>
              </a:rPr>
              <a:t>Mosquito Control Response Capacity</a:t>
            </a:r>
          </a:p>
          <a:p>
            <a:pPr marL="342900" indent="-342900">
              <a:lnSpc>
                <a:spcPct val="90000"/>
              </a:lnSpc>
              <a:buClr>
                <a:schemeClr val="tx1">
                  <a:lumMod val="85000"/>
                </a:schemeClr>
              </a:buClr>
              <a:buFont typeface="Arial" panose="020B0604020202020204" pitchFamily="34" charset="0"/>
              <a:buChar char="•"/>
            </a:pPr>
            <a:r>
              <a:rPr lang="en-US" sz="2400" dirty="0">
                <a:latin typeface="Aptos" panose="020B0004020202020204" pitchFamily="34" charset="0"/>
              </a:rPr>
              <a:t>Potential Storm Damage</a:t>
            </a:r>
          </a:p>
          <a:p>
            <a:pPr marL="342900" indent="-342900">
              <a:lnSpc>
                <a:spcPct val="90000"/>
              </a:lnSpc>
              <a:buClr>
                <a:schemeClr val="tx1">
                  <a:lumMod val="85000"/>
                </a:schemeClr>
              </a:buClr>
              <a:buFont typeface="Arial" panose="020B0604020202020204" pitchFamily="34" charset="0"/>
              <a:buChar char="•"/>
            </a:pPr>
            <a:r>
              <a:rPr lang="en-US" sz="2400" dirty="0">
                <a:latin typeface="Aptos" panose="020B0004020202020204" pitchFamily="34" charset="0"/>
              </a:rPr>
              <a:t>Public Health Risk</a:t>
            </a:r>
          </a:p>
          <a:p>
            <a:pPr marL="342900" indent="-342900">
              <a:lnSpc>
                <a:spcPct val="90000"/>
              </a:lnSpc>
              <a:buClr>
                <a:schemeClr val="tx1">
                  <a:lumMod val="85000"/>
                </a:schemeClr>
              </a:buClr>
              <a:buFont typeface="Arial" panose="020B0604020202020204" pitchFamily="34" charset="0"/>
              <a:buChar char="•"/>
            </a:pPr>
            <a:r>
              <a:rPr lang="en-US" sz="2400" dirty="0">
                <a:latin typeface="Aptos" panose="020B0004020202020204" pitchFamily="34" charset="0"/>
              </a:rPr>
              <a:t>Additional factors can be added, if necessary</a:t>
            </a:r>
          </a:p>
          <a:p>
            <a:pPr marL="342900" indent="-342900">
              <a:lnSpc>
                <a:spcPct val="90000"/>
              </a:lnSpc>
              <a:buClr>
                <a:schemeClr val="tx1">
                  <a:lumMod val="85000"/>
                </a:schemeClr>
              </a:buClr>
              <a:buFont typeface="Arial" panose="020B0604020202020204" pitchFamily="34" charset="0"/>
              <a:buChar char="•"/>
            </a:pPr>
            <a:r>
              <a:rPr lang="en-US" sz="2400" dirty="0">
                <a:latin typeface="Aptos" panose="020B0004020202020204" pitchFamily="34" charset="0"/>
              </a:rPr>
              <a:t>Replaces County Scorecard used for previous activations</a:t>
            </a:r>
          </a:p>
        </p:txBody>
      </p:sp>
      <p:pic>
        <p:nvPicPr>
          <p:cNvPr id="9" name="Picture Placeholder 8" descr="Map&#10;&#10;Description automatically generated">
            <a:extLst>
              <a:ext uri="{FF2B5EF4-FFF2-40B4-BE49-F238E27FC236}">
                <a16:creationId xmlns:a16="http://schemas.microsoft.com/office/drawing/2014/main" id="{F3FE7DB1-440E-9977-9B67-1CAF0E869A15}"/>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t="8733" b="8733"/>
          <a:stretch/>
        </p:blipFill>
        <p:spPr>
          <a:xfrm>
            <a:off x="4084682" y="758952"/>
            <a:ext cx="8115230" cy="5330952"/>
          </a:xfrm>
          <a:prstGeom prst="rect">
            <a:avLst/>
          </a:prstGeom>
        </p:spPr>
      </p:pic>
    </p:spTree>
    <p:extLst>
      <p:ext uri="{BB962C8B-B14F-4D97-AF65-F5344CB8AC3E}">
        <p14:creationId xmlns:p14="http://schemas.microsoft.com/office/powerpoint/2010/main" val="961054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19C00-46E0-551D-E16B-B83112FD67A9}"/>
              </a:ext>
            </a:extLst>
          </p:cNvPr>
          <p:cNvSpPr>
            <a:spLocks noGrp="1"/>
          </p:cNvSpPr>
          <p:nvPr>
            <p:ph type="title"/>
          </p:nvPr>
        </p:nvSpPr>
        <p:spPr>
          <a:xfrm>
            <a:off x="294154" y="449832"/>
            <a:ext cx="2859168" cy="2217954"/>
          </a:xfrm>
        </p:spPr>
        <p:txBody>
          <a:bodyPr>
            <a:normAutofit/>
          </a:bodyPr>
          <a:lstStyle/>
          <a:p>
            <a:pPr algn="ctr"/>
            <a:r>
              <a:rPr lang="en-US" b="1" dirty="0">
                <a:solidFill>
                  <a:schemeClr val="tx2">
                    <a:lumMod val="75000"/>
                  </a:schemeClr>
                </a:solidFill>
                <a:latin typeface="Candara" panose="020E0502030303020204" pitchFamily="34" charset="0"/>
              </a:rPr>
              <a:t>County Required Documentation Checklist</a:t>
            </a:r>
          </a:p>
        </p:txBody>
      </p:sp>
      <p:pic>
        <p:nvPicPr>
          <p:cNvPr id="9" name="Picture Placeholder 8">
            <a:extLst>
              <a:ext uri="{FF2B5EF4-FFF2-40B4-BE49-F238E27FC236}">
                <a16:creationId xmlns:a16="http://schemas.microsoft.com/office/drawing/2014/main" id="{54D2C5B2-4C85-1E28-4015-5640AE666830}"/>
              </a:ext>
            </a:extLst>
          </p:cNvPr>
          <p:cNvPicPr>
            <a:picLocks noGrp="1" noChangeAspect="1"/>
          </p:cNvPicPr>
          <p:nvPr>
            <p:ph type="pic" idx="1"/>
          </p:nvPr>
        </p:nvPicPr>
        <p:blipFill rotWithShape="1">
          <a:blip r:embed="rId3"/>
          <a:srcRect l="2998" t="664" r="1731" b="6564"/>
          <a:stretch/>
        </p:blipFill>
        <p:spPr>
          <a:xfrm>
            <a:off x="4700027" y="21939"/>
            <a:ext cx="5403195" cy="6814122"/>
          </a:xfrm>
        </p:spPr>
      </p:pic>
      <p:sp>
        <p:nvSpPr>
          <p:cNvPr id="4" name="Text Placeholder 3">
            <a:extLst>
              <a:ext uri="{FF2B5EF4-FFF2-40B4-BE49-F238E27FC236}">
                <a16:creationId xmlns:a16="http://schemas.microsoft.com/office/drawing/2014/main" id="{6D2322CD-ED63-F5BA-5061-B1E94451D7E0}"/>
              </a:ext>
            </a:extLst>
          </p:cNvPr>
          <p:cNvSpPr>
            <a:spLocks noGrp="1"/>
          </p:cNvSpPr>
          <p:nvPr>
            <p:ph type="body" sz="half" idx="2"/>
          </p:nvPr>
        </p:nvSpPr>
        <p:spPr>
          <a:xfrm>
            <a:off x="190451" y="2667786"/>
            <a:ext cx="3066575" cy="2479547"/>
          </a:xfrm>
        </p:spPr>
        <p:txBody>
          <a:bodyPr>
            <a:normAutofit/>
          </a:bodyPr>
          <a:lstStyle/>
          <a:p>
            <a:r>
              <a:rPr lang="en-US" sz="2400" dirty="0">
                <a:latin typeface="Aptos" panose="020B0004020202020204" pitchFamily="34" charset="0"/>
              </a:rPr>
              <a:t>Form sent to counties via WebEOC that outlines required documentation necessary for MCIRT response</a:t>
            </a:r>
          </a:p>
        </p:txBody>
      </p:sp>
      <p:pic>
        <p:nvPicPr>
          <p:cNvPr id="8" name="Picture 7">
            <a:extLst>
              <a:ext uri="{FF2B5EF4-FFF2-40B4-BE49-F238E27FC236}">
                <a16:creationId xmlns:a16="http://schemas.microsoft.com/office/drawing/2014/main" id="{93EB8455-FAAB-622E-BDE1-1FA13858A6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641" b="33044"/>
          <a:stretch/>
        </p:blipFill>
        <p:spPr>
          <a:xfrm>
            <a:off x="109487" y="4999020"/>
            <a:ext cx="3228502" cy="1778472"/>
          </a:xfrm>
          <a:prstGeom prst="rect">
            <a:avLst/>
          </a:prstGeom>
        </p:spPr>
      </p:pic>
      <p:pic>
        <p:nvPicPr>
          <p:cNvPr id="3" name="Picture 2">
            <a:extLst>
              <a:ext uri="{FF2B5EF4-FFF2-40B4-BE49-F238E27FC236}">
                <a16:creationId xmlns:a16="http://schemas.microsoft.com/office/drawing/2014/main" id="{AB104350-91A9-0383-F34E-1EF92F85D960}"/>
              </a:ext>
            </a:extLst>
          </p:cNvPr>
          <p:cNvPicPr>
            <a:picLocks noChangeAspect="1"/>
          </p:cNvPicPr>
          <p:nvPr/>
        </p:nvPicPr>
        <p:blipFill>
          <a:blip r:embed="rId5"/>
          <a:stretch>
            <a:fillRect/>
          </a:stretch>
        </p:blipFill>
        <p:spPr>
          <a:xfrm>
            <a:off x="2843313" y="47757"/>
            <a:ext cx="1183566" cy="1183566"/>
          </a:xfrm>
          <a:prstGeom prst="rect">
            <a:avLst/>
          </a:prstGeom>
        </p:spPr>
      </p:pic>
    </p:spTree>
    <p:extLst>
      <p:ext uri="{BB962C8B-B14F-4D97-AF65-F5344CB8AC3E}">
        <p14:creationId xmlns:p14="http://schemas.microsoft.com/office/powerpoint/2010/main" val="2408346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192791-ACEB-E839-B4D2-8BFA661242F5}"/>
              </a:ext>
            </a:extLst>
          </p:cNvPr>
          <p:cNvSpPr>
            <a:spLocks noGrp="1"/>
          </p:cNvSpPr>
          <p:nvPr>
            <p:ph type="title"/>
          </p:nvPr>
        </p:nvSpPr>
        <p:spPr>
          <a:xfrm>
            <a:off x="4519718" y="615923"/>
            <a:ext cx="6015906" cy="1072608"/>
          </a:xfrm>
        </p:spPr>
        <p:txBody>
          <a:bodyPr>
            <a:normAutofit fontScale="90000"/>
          </a:bodyPr>
          <a:lstStyle/>
          <a:p>
            <a:r>
              <a:rPr lang="en-US" sz="4400" b="1" dirty="0">
                <a:solidFill>
                  <a:schemeClr val="tx2">
                    <a:lumMod val="75000"/>
                  </a:schemeClr>
                </a:solidFill>
                <a:latin typeface="Candara" panose="020E0502030303020204" pitchFamily="34" charset="0"/>
              </a:rPr>
              <a:t>County Checklist: Section 1</a:t>
            </a:r>
          </a:p>
        </p:txBody>
      </p:sp>
      <p:sp>
        <p:nvSpPr>
          <p:cNvPr id="6" name="Content Placeholder 5">
            <a:extLst>
              <a:ext uri="{FF2B5EF4-FFF2-40B4-BE49-F238E27FC236}">
                <a16:creationId xmlns:a16="http://schemas.microsoft.com/office/drawing/2014/main" id="{CC34B1A2-B7DE-D423-C22B-F3B451B54A21}"/>
              </a:ext>
            </a:extLst>
          </p:cNvPr>
          <p:cNvSpPr>
            <a:spLocks noGrp="1"/>
          </p:cNvSpPr>
          <p:nvPr>
            <p:ph idx="1"/>
          </p:nvPr>
        </p:nvSpPr>
        <p:spPr>
          <a:xfrm>
            <a:off x="4519718" y="1583703"/>
            <a:ext cx="7315200" cy="4684582"/>
          </a:xfrm>
        </p:spPr>
        <p:txBody>
          <a:bodyPr>
            <a:normAutofit/>
          </a:bodyPr>
          <a:lstStyle/>
          <a:p>
            <a:r>
              <a:rPr lang="en-US" sz="2800" dirty="0"/>
              <a:t>Storm Event: </a:t>
            </a:r>
          </a:p>
          <a:p>
            <a:pPr lvl="1"/>
            <a:r>
              <a:rPr lang="en-US" sz="2400" dirty="0"/>
              <a:t>Should be already filled in for the specific event/storm</a:t>
            </a:r>
          </a:p>
          <a:p>
            <a:r>
              <a:rPr lang="en-US" sz="2800" dirty="0"/>
              <a:t>County:</a:t>
            </a:r>
          </a:p>
          <a:p>
            <a:pPr lvl="1"/>
            <a:r>
              <a:rPr lang="en-US" sz="2400" dirty="0"/>
              <a:t>Please make sure that the county has been entered</a:t>
            </a:r>
          </a:p>
          <a:p>
            <a:pPr lvl="1"/>
            <a:r>
              <a:rPr lang="en-US" sz="2400" dirty="0"/>
              <a:t>The information could already be filled in depending on the MCIRT Planning Chief and the volume of WebEOC requests, if not enter County</a:t>
            </a:r>
          </a:p>
          <a:p>
            <a:r>
              <a:rPr lang="en-US" sz="2800" dirty="0"/>
              <a:t>Date: </a:t>
            </a:r>
          </a:p>
          <a:p>
            <a:pPr lvl="1"/>
            <a:r>
              <a:rPr lang="en-US" sz="2400" dirty="0"/>
              <a:t>Date the checklist was received by the county</a:t>
            </a:r>
          </a:p>
        </p:txBody>
      </p:sp>
      <p:pic>
        <p:nvPicPr>
          <p:cNvPr id="2" name="Picture Placeholder 8">
            <a:extLst>
              <a:ext uri="{FF2B5EF4-FFF2-40B4-BE49-F238E27FC236}">
                <a16:creationId xmlns:a16="http://schemas.microsoft.com/office/drawing/2014/main" id="{C7B35AE5-1067-5620-3CC7-A42BC7585EA3}"/>
              </a:ext>
            </a:extLst>
          </p:cNvPr>
          <p:cNvPicPr>
            <a:picLocks noChangeAspect="1"/>
          </p:cNvPicPr>
          <p:nvPr/>
        </p:nvPicPr>
        <p:blipFill rotWithShape="1">
          <a:blip r:embed="rId2"/>
          <a:srcRect l="2998" t="-1024" r="1731" b="6565"/>
          <a:stretch/>
        </p:blipFill>
        <p:spPr>
          <a:xfrm>
            <a:off x="27494" y="589715"/>
            <a:ext cx="4346107" cy="5678570"/>
          </a:xfrm>
          <a:prstGeom prst="rect">
            <a:avLst/>
          </a:prstGeom>
        </p:spPr>
      </p:pic>
      <p:sp>
        <p:nvSpPr>
          <p:cNvPr id="3" name="Rectangle 2">
            <a:extLst>
              <a:ext uri="{FF2B5EF4-FFF2-40B4-BE49-F238E27FC236}">
                <a16:creationId xmlns:a16="http://schemas.microsoft.com/office/drawing/2014/main" id="{25E4414C-7BB9-7C92-519D-AC679F6DCF75}"/>
              </a:ext>
            </a:extLst>
          </p:cNvPr>
          <p:cNvSpPr/>
          <p:nvPr/>
        </p:nvSpPr>
        <p:spPr>
          <a:xfrm>
            <a:off x="27494" y="1248733"/>
            <a:ext cx="4346107" cy="21681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A175F5E-DE51-1A60-BB2B-A4F2878B7495}"/>
              </a:ext>
            </a:extLst>
          </p:cNvPr>
          <p:cNvSpPr/>
          <p:nvPr/>
        </p:nvSpPr>
        <p:spPr>
          <a:xfrm>
            <a:off x="27493" y="615923"/>
            <a:ext cx="4346107" cy="632810"/>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B15D942-54EB-4664-15EE-F5C78136E353}"/>
              </a:ext>
            </a:extLst>
          </p:cNvPr>
          <p:cNvSpPr/>
          <p:nvPr/>
        </p:nvSpPr>
        <p:spPr>
          <a:xfrm>
            <a:off x="27493" y="1465550"/>
            <a:ext cx="4346107" cy="4802735"/>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9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192791-ACEB-E839-B4D2-8BFA661242F5}"/>
              </a:ext>
            </a:extLst>
          </p:cNvPr>
          <p:cNvSpPr>
            <a:spLocks noGrp="1"/>
          </p:cNvSpPr>
          <p:nvPr>
            <p:ph type="title"/>
          </p:nvPr>
        </p:nvSpPr>
        <p:spPr>
          <a:xfrm>
            <a:off x="4519718" y="468923"/>
            <a:ext cx="6015906" cy="1072608"/>
          </a:xfrm>
        </p:spPr>
        <p:txBody>
          <a:bodyPr>
            <a:normAutofit fontScale="90000"/>
          </a:bodyPr>
          <a:lstStyle/>
          <a:p>
            <a:r>
              <a:rPr lang="en-US" sz="4400" b="1" dirty="0">
                <a:solidFill>
                  <a:schemeClr val="tx2">
                    <a:lumMod val="75000"/>
                  </a:schemeClr>
                </a:solidFill>
                <a:latin typeface="Candara" panose="020E0502030303020204" pitchFamily="34" charset="0"/>
              </a:rPr>
              <a:t>County Checklist: Section 2</a:t>
            </a:r>
          </a:p>
        </p:txBody>
      </p:sp>
      <p:sp>
        <p:nvSpPr>
          <p:cNvPr id="6" name="Content Placeholder 5">
            <a:extLst>
              <a:ext uri="{FF2B5EF4-FFF2-40B4-BE49-F238E27FC236}">
                <a16:creationId xmlns:a16="http://schemas.microsoft.com/office/drawing/2014/main" id="{CC34B1A2-B7DE-D423-C22B-F3B451B54A21}"/>
              </a:ext>
            </a:extLst>
          </p:cNvPr>
          <p:cNvSpPr>
            <a:spLocks noGrp="1"/>
          </p:cNvSpPr>
          <p:nvPr>
            <p:ph idx="1"/>
          </p:nvPr>
        </p:nvSpPr>
        <p:spPr>
          <a:xfrm>
            <a:off x="4519718" y="1879538"/>
            <a:ext cx="7315200" cy="4269070"/>
          </a:xfrm>
        </p:spPr>
        <p:txBody>
          <a:bodyPr>
            <a:normAutofit/>
          </a:bodyPr>
          <a:lstStyle/>
          <a:p>
            <a:r>
              <a:rPr lang="en-US" sz="2800" dirty="0"/>
              <a:t>Checklist instructions</a:t>
            </a:r>
          </a:p>
          <a:p>
            <a:pPr lvl="1"/>
            <a:r>
              <a:rPr lang="en-US" sz="2400" dirty="0"/>
              <a:t>Planning Chief contact information can be found in this section, if the information is not pre-populated, please let the MCIRT know as this is a primary point of contact for updates</a:t>
            </a:r>
          </a:p>
          <a:p>
            <a:r>
              <a:rPr lang="en-US" sz="2800" dirty="0"/>
              <a:t>County point of contact:</a:t>
            </a:r>
          </a:p>
          <a:p>
            <a:pPr lvl="1"/>
            <a:r>
              <a:rPr lang="en-US" sz="2400" dirty="0"/>
              <a:t>Please enter the name and contact information in case any of the MCIRT leadership need additional information to complete the WebEOC request</a:t>
            </a:r>
          </a:p>
          <a:p>
            <a:pPr lvl="1"/>
            <a:endParaRPr lang="en-US" sz="2400" dirty="0"/>
          </a:p>
          <a:p>
            <a:pPr lvl="1"/>
            <a:endParaRPr lang="en-US" sz="2400" dirty="0"/>
          </a:p>
        </p:txBody>
      </p:sp>
      <p:pic>
        <p:nvPicPr>
          <p:cNvPr id="2" name="Picture Placeholder 8">
            <a:extLst>
              <a:ext uri="{FF2B5EF4-FFF2-40B4-BE49-F238E27FC236}">
                <a16:creationId xmlns:a16="http://schemas.microsoft.com/office/drawing/2014/main" id="{C7B35AE5-1067-5620-3CC7-A42BC7585EA3}"/>
              </a:ext>
            </a:extLst>
          </p:cNvPr>
          <p:cNvPicPr>
            <a:picLocks noChangeAspect="1"/>
          </p:cNvPicPr>
          <p:nvPr/>
        </p:nvPicPr>
        <p:blipFill rotWithShape="1">
          <a:blip r:embed="rId2"/>
          <a:srcRect l="2998" t="-1024" r="1731" b="6565"/>
          <a:stretch/>
        </p:blipFill>
        <p:spPr>
          <a:xfrm>
            <a:off x="27494" y="589715"/>
            <a:ext cx="4346107" cy="5678570"/>
          </a:xfrm>
          <a:prstGeom prst="rect">
            <a:avLst/>
          </a:prstGeom>
        </p:spPr>
      </p:pic>
      <p:sp>
        <p:nvSpPr>
          <p:cNvPr id="4" name="Rectangle 3">
            <a:extLst>
              <a:ext uri="{FF2B5EF4-FFF2-40B4-BE49-F238E27FC236}">
                <a16:creationId xmlns:a16="http://schemas.microsoft.com/office/drawing/2014/main" id="{CD94A55C-9FBC-1F3B-5157-0200FF47AFF9}"/>
              </a:ext>
            </a:extLst>
          </p:cNvPr>
          <p:cNvSpPr/>
          <p:nvPr/>
        </p:nvSpPr>
        <p:spPr>
          <a:xfrm>
            <a:off x="27493" y="615922"/>
            <a:ext cx="4346107" cy="986367"/>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19C8620-55E4-8D77-A9B0-B0FE97DD32A3}"/>
              </a:ext>
            </a:extLst>
          </p:cNvPr>
          <p:cNvSpPr/>
          <p:nvPr/>
        </p:nvSpPr>
        <p:spPr>
          <a:xfrm>
            <a:off x="27493" y="2461846"/>
            <a:ext cx="4346107" cy="3806439"/>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E4414C-7BB9-7C92-519D-AC679F6DCF75}"/>
              </a:ext>
            </a:extLst>
          </p:cNvPr>
          <p:cNvSpPr/>
          <p:nvPr/>
        </p:nvSpPr>
        <p:spPr>
          <a:xfrm>
            <a:off x="27493" y="1602290"/>
            <a:ext cx="4346107" cy="859556"/>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774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20CD0-95B8-AB2D-61F0-C6CD44D56D81}"/>
              </a:ext>
            </a:extLst>
          </p:cNvPr>
          <p:cNvSpPr>
            <a:spLocks noGrp="1"/>
          </p:cNvSpPr>
          <p:nvPr>
            <p:ph type="ctrTitle"/>
          </p:nvPr>
        </p:nvSpPr>
        <p:spPr/>
        <p:txBody>
          <a:bodyPr/>
          <a:lstStyle/>
          <a:p>
            <a:r>
              <a:rPr lang="en-US" dirty="0"/>
              <a:t>The Bonus Prize:</a:t>
            </a:r>
          </a:p>
        </p:txBody>
      </p:sp>
      <p:pic>
        <p:nvPicPr>
          <p:cNvPr id="4" name="Picture 3">
            <a:extLst>
              <a:ext uri="{FF2B5EF4-FFF2-40B4-BE49-F238E27FC236}">
                <a16:creationId xmlns:a16="http://schemas.microsoft.com/office/drawing/2014/main" id="{8923968C-B1A1-8AD9-7062-D197D0E9F9F8}"/>
              </a:ext>
            </a:extLst>
          </p:cNvPr>
          <p:cNvPicPr>
            <a:picLocks noChangeAspect="1"/>
          </p:cNvPicPr>
          <p:nvPr/>
        </p:nvPicPr>
        <p:blipFill>
          <a:blip r:embed="rId2"/>
          <a:stretch>
            <a:fillRect/>
          </a:stretch>
        </p:blipFill>
        <p:spPr>
          <a:xfrm>
            <a:off x="12192000" y="5226428"/>
            <a:ext cx="2816596" cy="2816596"/>
          </a:xfrm>
          <a:prstGeom prst="rect">
            <a:avLst/>
          </a:prstGeom>
        </p:spPr>
      </p:pic>
      <p:sp>
        <p:nvSpPr>
          <p:cNvPr id="3" name="Subtitle 2">
            <a:extLst>
              <a:ext uri="{FF2B5EF4-FFF2-40B4-BE49-F238E27FC236}">
                <a16:creationId xmlns:a16="http://schemas.microsoft.com/office/drawing/2014/main" id="{E405E95D-738A-298E-7DC7-0A672E627575}"/>
              </a:ext>
            </a:extLst>
          </p:cNvPr>
          <p:cNvSpPr>
            <a:spLocks noGrp="1"/>
          </p:cNvSpPr>
          <p:nvPr>
            <p:ph type="subTitle" idx="1"/>
          </p:nvPr>
        </p:nvSpPr>
        <p:spPr>
          <a:xfrm>
            <a:off x="2512149" y="4312028"/>
            <a:ext cx="5206517" cy="914400"/>
          </a:xfrm>
        </p:spPr>
        <p:txBody>
          <a:bodyPr>
            <a:normAutofit/>
          </a:bodyPr>
          <a:lstStyle/>
          <a:p>
            <a:pPr algn="r"/>
            <a:r>
              <a:rPr lang="en-US" sz="2800" dirty="0"/>
              <a:t>Mosquitoes!</a:t>
            </a:r>
          </a:p>
        </p:txBody>
      </p:sp>
    </p:spTree>
    <p:extLst>
      <p:ext uri="{BB962C8B-B14F-4D97-AF65-F5344CB8AC3E}">
        <p14:creationId xmlns:p14="http://schemas.microsoft.com/office/powerpoint/2010/main" val="18930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3.95833E-6 -1.85185E-6 C -0.01666 -0.00579 -0.09192 -0.02222 -0.13463 -0.04143 C -0.17695 -0.06041 -0.21341 -0.1 -0.25559 -0.11481 C -0.31783 -0.1368 -0.46132 -0.15787 -0.54609 -0.17129 C -0.56627 -0.19282 -0.58307 -0.19861 -0.58476 -0.24907 C -0.5858 -0.26852 -0.57955 -0.28657 -0.57695 -0.30579 C -0.57291 -0.3794 -0.57565 -0.39491 -0.55677 -0.46412 C -0.55338 -0.47592 -0.54895 -0.4868 -0.54283 -0.49398 C -0.53411 -0.50393 -0.51367 -0.51481 -0.51367 -0.51435 L -0.46588 -0.5118 C -0.44895 -0.50648 -0.4207 -0.48194 -0.40716 -0.46759 C -0.40377 -0.45856 -0.3957 -0.44166 -0.39726 -0.43079 C -0.40091 -0.40023 -0.40859 -0.36898 -0.42109 -0.34583 C -0.44349 -0.3037 -0.49466 -0.3169 -0.51862 -0.3162 C -0.59062 -0.33241 -0.63398 -0.22268 -0.68216 -0.21319 C -0.73059 -0.20463 -0.78086 -0.26458 -0.80755 -0.26157 C -0.82213 -0.24745 -0.86966 -0.26366 -0.88046 -0.24352 C -0.88242 -0.23981 -0.92109 -0.23032 -0.92265 -0.22569 C -0.93281 -0.20139 -0.95221 -0.18842 -0.94244 -0.15856 C -0.93489 -0.14143 -0.86992 -0.08518 -0.84518 -0.08611 C -0.83619 -0.08912 -0.78502 -0.06967 -0.775 -0.09236 C -0.7444 -0.0993 -0.74921 -0.23819 -0.74804 -0.25208 C -0.74674 -0.29977 -0.73776 -0.34791 -0.73658 -0.3956 C -0.73606 -0.42454 -0.73541 -0.46967 -0.74166 -0.49074 C -0.74713 -0.51551 -0.75494 -0.50949 -0.76809 -0.54282 C -0.78385 -0.58981 -0.79713 -0.65278 -0.82109 -0.69213 C -0.8289 -0.70463 -0.83789 -0.71551 -0.84752 -0.72338 C -0.86002 -0.73495 -0.86992 -0.73773 -0.88216 -0.74236 C -0.88645 -0.74028 -0.89062 -0.73727 -0.89492 -0.73565 C -0.9 -0.7331 -0.90507 -0.73102 -0.91015 -0.72801 C -0.91927 -0.72291 -0.93151 -0.71227 -0.93971 -0.70602 C -0.94179 -0.7 -0.94609 -0.69028 -0.94557 -0.68333 C -0.94531 -0.67731 -0.94388 -0.67083 -0.94153 -0.66643 C -0.92617 -0.64421 -0.89336 -0.6294 -0.87812 -0.62153 C -0.77474 -0.57106 -0.80351 -0.58287 -0.71471 -0.56088 C -0.69179 -0.56805 -0.67005 -0.57106 -0.64869 -0.58912 C -0.63776 -0.5993 -0.62734 -0.61389 -0.61627 -0.62662 C -0.60794 -0.64676 -0.60156 -0.66944 -0.58658 -0.67569 C -0.58046 -0.67801 -0.57408 -0.67407 -0.56783 -0.67268 C -0.55651 -0.66458 -0.54505 -0.65764 -0.53437 -0.64745 C -0.51549 -0.6294 -0.47968 -0.58912 -0.47968 -0.58889 C -0.4763 -0.56875 -0.47252 -0.57199 -0.47252 -0.55069 C -0.47252 -0.53912 -0.47304 -0.49467 -0.47552 -0.48379 C -0.4776 -0.47523 -0.48033 -0.46805 -0.48398 -0.4625 C -0.49388 -0.44815 -0.51523 -0.42523 -0.51523 -0.42477 C -0.51679 -0.42153 -0.51731 -0.41574 -0.5194 -0.41504 C -0.5263 -0.41111 -0.53437 -0.42454 -0.53958 -0.4206 C -0.54466 -0.4169 -0.54765 -0.39861 -0.54974 -0.39236 " pathEditMode="relative" rAng="0" ptsTypes="AAAAAAAAAAAAAAAAAAAAAAAAAAAAAAAAAAAAAAAAAAAAAAAA">
                                      <p:cBhvr>
                                        <p:cTn id="6" dur="4000" fill="hold"/>
                                        <p:tgtEl>
                                          <p:spTgt spid="4"/>
                                        </p:tgtEl>
                                        <p:attrNameLst>
                                          <p:attrName>ppt_x</p:attrName>
                                          <p:attrName>ppt_y</p:attrName>
                                        </p:attrNameLst>
                                      </p:cBhvr>
                                      <p:rCtr x="-47292" y="-37130"/>
                                    </p:animMotion>
                                  </p:childTnLst>
                                </p:cTn>
                              </p:par>
                            </p:childTnLst>
                          </p:cTn>
                        </p:par>
                        <p:par>
                          <p:cTn id="7" fill="hold">
                            <p:stCondLst>
                              <p:cond delay="4000"/>
                            </p:stCondLst>
                            <p:childTnLst>
                              <p:par>
                                <p:cTn id="8" presetID="1"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192791-ACEB-E839-B4D2-8BFA661242F5}"/>
              </a:ext>
            </a:extLst>
          </p:cNvPr>
          <p:cNvSpPr>
            <a:spLocks noGrp="1"/>
          </p:cNvSpPr>
          <p:nvPr>
            <p:ph type="title"/>
          </p:nvPr>
        </p:nvSpPr>
        <p:spPr>
          <a:xfrm>
            <a:off x="4519717" y="453505"/>
            <a:ext cx="6596517" cy="1072608"/>
          </a:xfrm>
        </p:spPr>
        <p:txBody>
          <a:bodyPr>
            <a:normAutofit/>
          </a:bodyPr>
          <a:lstStyle/>
          <a:p>
            <a:r>
              <a:rPr lang="en-US" sz="4400" b="1" dirty="0">
                <a:solidFill>
                  <a:schemeClr val="tx2">
                    <a:lumMod val="75000"/>
                  </a:schemeClr>
                </a:solidFill>
                <a:latin typeface="Candara" panose="020E0502030303020204" pitchFamily="34" charset="0"/>
              </a:rPr>
              <a:t>County Checklist: Section 3</a:t>
            </a:r>
          </a:p>
        </p:txBody>
      </p:sp>
      <p:sp>
        <p:nvSpPr>
          <p:cNvPr id="6" name="Content Placeholder 5">
            <a:extLst>
              <a:ext uri="{FF2B5EF4-FFF2-40B4-BE49-F238E27FC236}">
                <a16:creationId xmlns:a16="http://schemas.microsoft.com/office/drawing/2014/main" id="{CC34B1A2-B7DE-D423-C22B-F3B451B54A21}"/>
              </a:ext>
            </a:extLst>
          </p:cNvPr>
          <p:cNvSpPr>
            <a:spLocks noGrp="1"/>
          </p:cNvSpPr>
          <p:nvPr>
            <p:ph idx="1"/>
          </p:nvPr>
        </p:nvSpPr>
        <p:spPr>
          <a:xfrm>
            <a:off x="4519717" y="1858703"/>
            <a:ext cx="7315200" cy="4545792"/>
          </a:xfrm>
        </p:spPr>
        <p:txBody>
          <a:bodyPr>
            <a:normAutofit/>
          </a:bodyPr>
          <a:lstStyle/>
          <a:p>
            <a:r>
              <a:rPr lang="en-US" sz="2800" dirty="0"/>
              <a:t>County Health Department letter </a:t>
            </a:r>
          </a:p>
          <a:p>
            <a:pPr lvl="1"/>
            <a:r>
              <a:rPr lang="en-US" sz="2400" dirty="0"/>
              <a:t>Request a letter from your county Florida Department of Health </a:t>
            </a:r>
          </a:p>
          <a:p>
            <a:pPr lvl="1"/>
            <a:r>
              <a:rPr lang="en-US" sz="2400" dirty="0"/>
              <a:t>Template is available on the SART website</a:t>
            </a:r>
          </a:p>
          <a:p>
            <a:pPr lvl="1"/>
            <a:r>
              <a:rPr lang="en-US" sz="2400" b="1" dirty="0">
                <a:solidFill>
                  <a:schemeClr val="tx2">
                    <a:lumMod val="75000"/>
                  </a:schemeClr>
                </a:solidFill>
              </a:rPr>
              <a:t>This letter is required for the request to move forward</a:t>
            </a:r>
            <a:endParaRPr lang="en-US" sz="2400" dirty="0"/>
          </a:p>
          <a:p>
            <a:r>
              <a:rPr lang="en-US" sz="2800" dirty="0"/>
              <a:t>Board of County Commissioners letter</a:t>
            </a:r>
          </a:p>
          <a:p>
            <a:pPr lvl="1"/>
            <a:r>
              <a:rPr lang="en-US" sz="2400" dirty="0"/>
              <a:t>Must be obtained from BOCC or appointed representative</a:t>
            </a:r>
          </a:p>
          <a:p>
            <a:pPr lvl="1"/>
            <a:r>
              <a:rPr lang="en-US" sz="2400" b="1" dirty="0">
                <a:solidFill>
                  <a:schemeClr val="tx2">
                    <a:lumMod val="75000"/>
                  </a:schemeClr>
                </a:solidFill>
              </a:rPr>
              <a:t>Letter is required for the request to move forward</a:t>
            </a:r>
          </a:p>
          <a:p>
            <a:pPr marL="502920" lvl="1" indent="0">
              <a:buNone/>
            </a:pPr>
            <a:endParaRPr lang="en-US" sz="2400" dirty="0"/>
          </a:p>
          <a:p>
            <a:pPr lvl="1"/>
            <a:endParaRPr lang="en-US" sz="2400" dirty="0"/>
          </a:p>
        </p:txBody>
      </p:sp>
      <p:pic>
        <p:nvPicPr>
          <p:cNvPr id="2" name="Picture Placeholder 8">
            <a:extLst>
              <a:ext uri="{FF2B5EF4-FFF2-40B4-BE49-F238E27FC236}">
                <a16:creationId xmlns:a16="http://schemas.microsoft.com/office/drawing/2014/main" id="{C7B35AE5-1067-5620-3CC7-A42BC7585EA3}"/>
              </a:ext>
            </a:extLst>
          </p:cNvPr>
          <p:cNvPicPr>
            <a:picLocks noChangeAspect="1"/>
          </p:cNvPicPr>
          <p:nvPr/>
        </p:nvPicPr>
        <p:blipFill rotWithShape="1">
          <a:blip r:embed="rId2"/>
          <a:srcRect l="2998" t="-1024" r="1731" b="6565"/>
          <a:stretch/>
        </p:blipFill>
        <p:spPr>
          <a:xfrm>
            <a:off x="27493" y="589715"/>
            <a:ext cx="4346107" cy="5678570"/>
          </a:xfrm>
          <a:prstGeom prst="rect">
            <a:avLst/>
          </a:prstGeom>
        </p:spPr>
      </p:pic>
      <p:sp>
        <p:nvSpPr>
          <p:cNvPr id="3" name="Rectangle 2">
            <a:extLst>
              <a:ext uri="{FF2B5EF4-FFF2-40B4-BE49-F238E27FC236}">
                <a16:creationId xmlns:a16="http://schemas.microsoft.com/office/drawing/2014/main" id="{25E4414C-7BB9-7C92-519D-AC679F6DCF75}"/>
              </a:ext>
            </a:extLst>
          </p:cNvPr>
          <p:cNvSpPr/>
          <p:nvPr/>
        </p:nvSpPr>
        <p:spPr>
          <a:xfrm>
            <a:off x="27493" y="2436303"/>
            <a:ext cx="4346107" cy="387284"/>
          </a:xfrm>
          <a:prstGeom prst="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45BA083-C532-F73D-9D44-D14ECEE932D3}"/>
              </a:ext>
            </a:extLst>
          </p:cNvPr>
          <p:cNvSpPr/>
          <p:nvPr/>
        </p:nvSpPr>
        <p:spPr>
          <a:xfrm>
            <a:off x="27493" y="615923"/>
            <a:ext cx="4346107" cy="1820380"/>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423914-CA4A-3A9D-5D5E-6365BC4302C8}"/>
              </a:ext>
            </a:extLst>
          </p:cNvPr>
          <p:cNvSpPr/>
          <p:nvPr/>
        </p:nvSpPr>
        <p:spPr>
          <a:xfrm>
            <a:off x="27493" y="2823587"/>
            <a:ext cx="4346107" cy="3470906"/>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661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192791-ACEB-E839-B4D2-8BFA661242F5}"/>
              </a:ext>
            </a:extLst>
          </p:cNvPr>
          <p:cNvSpPr>
            <a:spLocks noGrp="1"/>
          </p:cNvSpPr>
          <p:nvPr>
            <p:ph type="title"/>
          </p:nvPr>
        </p:nvSpPr>
        <p:spPr>
          <a:xfrm>
            <a:off x="4492823" y="427664"/>
            <a:ext cx="6668235" cy="1072608"/>
          </a:xfrm>
        </p:spPr>
        <p:txBody>
          <a:bodyPr>
            <a:normAutofit/>
          </a:bodyPr>
          <a:lstStyle/>
          <a:p>
            <a:r>
              <a:rPr lang="en-US" sz="4400" b="1" dirty="0">
                <a:solidFill>
                  <a:schemeClr val="tx2">
                    <a:lumMod val="75000"/>
                  </a:schemeClr>
                </a:solidFill>
                <a:latin typeface="Candara" panose="020E0502030303020204" pitchFamily="34" charset="0"/>
              </a:rPr>
              <a:t>County Checklist: Section 4</a:t>
            </a:r>
          </a:p>
        </p:txBody>
      </p:sp>
      <p:sp>
        <p:nvSpPr>
          <p:cNvPr id="6" name="Content Placeholder 5">
            <a:extLst>
              <a:ext uri="{FF2B5EF4-FFF2-40B4-BE49-F238E27FC236}">
                <a16:creationId xmlns:a16="http://schemas.microsoft.com/office/drawing/2014/main" id="{CC34B1A2-B7DE-D423-C22B-F3B451B54A21}"/>
              </a:ext>
            </a:extLst>
          </p:cNvPr>
          <p:cNvSpPr>
            <a:spLocks noGrp="1"/>
          </p:cNvSpPr>
          <p:nvPr>
            <p:ph idx="1"/>
          </p:nvPr>
        </p:nvSpPr>
        <p:spPr>
          <a:xfrm>
            <a:off x="4492824" y="1597495"/>
            <a:ext cx="7315200" cy="5063282"/>
          </a:xfrm>
        </p:spPr>
        <p:txBody>
          <a:bodyPr>
            <a:normAutofit lnSpcReduction="10000"/>
          </a:bodyPr>
          <a:lstStyle/>
          <a:p>
            <a:r>
              <a:rPr lang="en-US" sz="2800" dirty="0"/>
              <a:t>Three-year baseline surveillance data</a:t>
            </a:r>
          </a:p>
          <a:p>
            <a:pPr lvl="1"/>
            <a:r>
              <a:rPr lang="en-US" sz="2200" dirty="0"/>
              <a:t>Must be obtained from local mosquito control unless there is not a program</a:t>
            </a:r>
          </a:p>
          <a:p>
            <a:pPr lvl="1"/>
            <a:r>
              <a:rPr lang="en-US" sz="2200" dirty="0"/>
              <a:t>Date range will be provided in this section</a:t>
            </a:r>
          </a:p>
          <a:p>
            <a:pPr lvl="1"/>
            <a:r>
              <a:rPr lang="en-US" sz="2200" b="1" dirty="0">
                <a:solidFill>
                  <a:schemeClr val="tx2">
                    <a:lumMod val="75000"/>
                  </a:schemeClr>
                </a:solidFill>
              </a:rPr>
              <a:t>Please only send requested years and months</a:t>
            </a:r>
          </a:p>
          <a:p>
            <a:pPr lvl="1"/>
            <a:r>
              <a:rPr lang="en-US" sz="2200" dirty="0">
                <a:solidFill>
                  <a:schemeClr val="tx1"/>
                </a:solidFill>
              </a:rPr>
              <a:t>T</a:t>
            </a:r>
            <a:r>
              <a:rPr lang="en-US" sz="2200" dirty="0"/>
              <a:t>emplate will be provided to the local mosquito control program, if possible</a:t>
            </a:r>
            <a:endParaRPr lang="en-US" sz="2600" dirty="0"/>
          </a:p>
          <a:p>
            <a:r>
              <a:rPr lang="en-US" sz="2800" dirty="0"/>
              <a:t>County GIS proposed treatment zones</a:t>
            </a:r>
          </a:p>
          <a:p>
            <a:pPr lvl="1"/>
            <a:r>
              <a:rPr lang="en-US" sz="2200" dirty="0"/>
              <a:t>Areas requested for treatment in the county</a:t>
            </a:r>
          </a:p>
          <a:p>
            <a:pPr lvl="1"/>
            <a:r>
              <a:rPr lang="en-US" sz="2200" dirty="0"/>
              <a:t>Zones should include regions that are </a:t>
            </a:r>
            <a:r>
              <a:rPr lang="en-US" sz="2200" b="1" dirty="0">
                <a:solidFill>
                  <a:schemeClr val="tx2">
                    <a:lumMod val="75000"/>
                  </a:schemeClr>
                </a:solidFill>
              </a:rPr>
              <a:t>both</a:t>
            </a:r>
            <a:r>
              <a:rPr lang="en-US" sz="2200" dirty="0"/>
              <a:t> impacted and populated</a:t>
            </a:r>
          </a:p>
          <a:p>
            <a:pPr lvl="1"/>
            <a:r>
              <a:rPr lang="en-US" sz="2200" dirty="0"/>
              <a:t>Format of maps can range from scanned PDFs/images to GIS files</a:t>
            </a:r>
          </a:p>
          <a:p>
            <a:pPr lvl="1"/>
            <a:r>
              <a:rPr lang="en-US" sz="2200" dirty="0"/>
              <a:t>Protected areas will be verified and removed by MCIRT</a:t>
            </a:r>
            <a:endParaRPr lang="en-US" sz="2400" dirty="0"/>
          </a:p>
          <a:p>
            <a:pPr lvl="1"/>
            <a:endParaRPr lang="en-US" sz="2400" dirty="0"/>
          </a:p>
        </p:txBody>
      </p:sp>
      <p:pic>
        <p:nvPicPr>
          <p:cNvPr id="2" name="Picture Placeholder 8">
            <a:extLst>
              <a:ext uri="{FF2B5EF4-FFF2-40B4-BE49-F238E27FC236}">
                <a16:creationId xmlns:a16="http://schemas.microsoft.com/office/drawing/2014/main" id="{C7B35AE5-1067-5620-3CC7-A42BC7585EA3}"/>
              </a:ext>
            </a:extLst>
          </p:cNvPr>
          <p:cNvPicPr>
            <a:picLocks noChangeAspect="1"/>
          </p:cNvPicPr>
          <p:nvPr/>
        </p:nvPicPr>
        <p:blipFill rotWithShape="1">
          <a:blip r:embed="rId2"/>
          <a:srcRect l="2998" t="-1024" r="1731" b="6565"/>
          <a:stretch/>
        </p:blipFill>
        <p:spPr>
          <a:xfrm>
            <a:off x="27494" y="589715"/>
            <a:ext cx="4346107" cy="5678570"/>
          </a:xfrm>
          <a:prstGeom prst="rect">
            <a:avLst/>
          </a:prstGeom>
        </p:spPr>
      </p:pic>
      <p:sp>
        <p:nvSpPr>
          <p:cNvPr id="4" name="Rectangle 3">
            <a:extLst>
              <a:ext uri="{FF2B5EF4-FFF2-40B4-BE49-F238E27FC236}">
                <a16:creationId xmlns:a16="http://schemas.microsoft.com/office/drawing/2014/main" id="{3F4347CE-AB9A-B583-7320-9B8E738A8FC6}"/>
              </a:ext>
            </a:extLst>
          </p:cNvPr>
          <p:cNvSpPr/>
          <p:nvPr/>
        </p:nvSpPr>
        <p:spPr>
          <a:xfrm>
            <a:off x="27493" y="615923"/>
            <a:ext cx="4346107" cy="2242410"/>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4296C24-A604-324D-6259-CD6CEFBED059}"/>
              </a:ext>
            </a:extLst>
          </p:cNvPr>
          <p:cNvSpPr/>
          <p:nvPr/>
        </p:nvSpPr>
        <p:spPr>
          <a:xfrm>
            <a:off x="27492" y="3959050"/>
            <a:ext cx="4346107" cy="2309235"/>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E4414C-7BB9-7C92-519D-AC679F6DCF75}"/>
              </a:ext>
            </a:extLst>
          </p:cNvPr>
          <p:cNvSpPr/>
          <p:nvPr/>
        </p:nvSpPr>
        <p:spPr>
          <a:xfrm>
            <a:off x="27493" y="2858333"/>
            <a:ext cx="4346107" cy="1100717"/>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309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192791-ACEB-E839-B4D2-8BFA661242F5}"/>
              </a:ext>
            </a:extLst>
          </p:cNvPr>
          <p:cNvSpPr>
            <a:spLocks noGrp="1"/>
          </p:cNvSpPr>
          <p:nvPr>
            <p:ph type="title"/>
          </p:nvPr>
        </p:nvSpPr>
        <p:spPr>
          <a:xfrm>
            <a:off x="4519717" y="472488"/>
            <a:ext cx="7026823" cy="1072608"/>
          </a:xfrm>
        </p:spPr>
        <p:txBody>
          <a:bodyPr>
            <a:normAutofit/>
          </a:bodyPr>
          <a:lstStyle/>
          <a:p>
            <a:r>
              <a:rPr lang="en-US" sz="4400" b="1" dirty="0">
                <a:solidFill>
                  <a:schemeClr val="tx2">
                    <a:lumMod val="75000"/>
                  </a:schemeClr>
                </a:solidFill>
                <a:latin typeface="Candara" panose="020E0502030303020204" pitchFamily="34" charset="0"/>
              </a:rPr>
              <a:t>County Checklist: Section 5</a:t>
            </a:r>
          </a:p>
        </p:txBody>
      </p:sp>
      <p:sp>
        <p:nvSpPr>
          <p:cNvPr id="6" name="Content Placeholder 5">
            <a:extLst>
              <a:ext uri="{FF2B5EF4-FFF2-40B4-BE49-F238E27FC236}">
                <a16:creationId xmlns:a16="http://schemas.microsoft.com/office/drawing/2014/main" id="{CC34B1A2-B7DE-D423-C22B-F3B451B54A21}"/>
              </a:ext>
            </a:extLst>
          </p:cNvPr>
          <p:cNvSpPr>
            <a:spLocks noGrp="1"/>
          </p:cNvSpPr>
          <p:nvPr>
            <p:ph idx="1"/>
          </p:nvPr>
        </p:nvSpPr>
        <p:spPr>
          <a:xfrm>
            <a:off x="4449379" y="1804767"/>
            <a:ext cx="7315200" cy="4684582"/>
          </a:xfrm>
        </p:spPr>
        <p:txBody>
          <a:bodyPr>
            <a:normAutofit/>
          </a:bodyPr>
          <a:lstStyle/>
          <a:p>
            <a:r>
              <a:rPr lang="en-US" sz="2800" dirty="0"/>
              <a:t>Public Information/Media Plan</a:t>
            </a:r>
          </a:p>
          <a:p>
            <a:pPr lvl="1"/>
            <a:r>
              <a:rPr lang="en-US" sz="2400" dirty="0"/>
              <a:t>An explanation on how the county will notify its citizens of the upcoming treatment</a:t>
            </a:r>
          </a:p>
          <a:p>
            <a:pPr lvl="1"/>
            <a:r>
              <a:rPr lang="en-US" sz="2400" dirty="0"/>
              <a:t>The selected media outputs for the notice should be broad and not depend on access to social media</a:t>
            </a:r>
          </a:p>
          <a:p>
            <a:pPr lvl="1"/>
            <a:r>
              <a:rPr lang="en-US" sz="2400" dirty="0"/>
              <a:t>A separate document will be provided through WebEOC for the assigned county Public Information Officer for the event with FAQs and potential public release language</a:t>
            </a:r>
          </a:p>
          <a:p>
            <a:pPr lvl="1"/>
            <a:endParaRPr lang="en-US" sz="2400" dirty="0"/>
          </a:p>
          <a:p>
            <a:pPr lvl="1"/>
            <a:endParaRPr lang="en-US" sz="2400" dirty="0"/>
          </a:p>
          <a:p>
            <a:pPr lvl="1"/>
            <a:endParaRPr lang="en-US" sz="2400" dirty="0"/>
          </a:p>
          <a:p>
            <a:pPr lvl="1"/>
            <a:endParaRPr lang="en-US" sz="2400" dirty="0"/>
          </a:p>
        </p:txBody>
      </p:sp>
      <p:pic>
        <p:nvPicPr>
          <p:cNvPr id="2" name="Picture Placeholder 8">
            <a:extLst>
              <a:ext uri="{FF2B5EF4-FFF2-40B4-BE49-F238E27FC236}">
                <a16:creationId xmlns:a16="http://schemas.microsoft.com/office/drawing/2014/main" id="{C7B35AE5-1067-5620-3CC7-A42BC7585EA3}"/>
              </a:ext>
            </a:extLst>
          </p:cNvPr>
          <p:cNvPicPr>
            <a:picLocks noChangeAspect="1"/>
          </p:cNvPicPr>
          <p:nvPr/>
        </p:nvPicPr>
        <p:blipFill rotWithShape="1">
          <a:blip r:embed="rId2"/>
          <a:srcRect l="2998" t="-1024" r="1731" b="6565"/>
          <a:stretch/>
        </p:blipFill>
        <p:spPr>
          <a:xfrm>
            <a:off x="27494" y="589715"/>
            <a:ext cx="4346107" cy="5678570"/>
          </a:xfrm>
          <a:prstGeom prst="rect">
            <a:avLst/>
          </a:prstGeom>
        </p:spPr>
      </p:pic>
      <p:sp>
        <p:nvSpPr>
          <p:cNvPr id="4" name="Rectangle 3">
            <a:extLst>
              <a:ext uri="{FF2B5EF4-FFF2-40B4-BE49-F238E27FC236}">
                <a16:creationId xmlns:a16="http://schemas.microsoft.com/office/drawing/2014/main" id="{E62E0C3F-201A-D153-3AA9-B50CB6483922}"/>
              </a:ext>
            </a:extLst>
          </p:cNvPr>
          <p:cNvSpPr/>
          <p:nvPr/>
        </p:nvSpPr>
        <p:spPr>
          <a:xfrm>
            <a:off x="27493" y="615923"/>
            <a:ext cx="4346107" cy="3367826"/>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62A57B6-1294-7833-CF42-8D00AD028C69}"/>
              </a:ext>
            </a:extLst>
          </p:cNvPr>
          <p:cNvSpPr/>
          <p:nvPr/>
        </p:nvSpPr>
        <p:spPr>
          <a:xfrm>
            <a:off x="27493" y="4411227"/>
            <a:ext cx="4346107" cy="1883266"/>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E4414C-7BB9-7C92-519D-AC679F6DCF75}"/>
              </a:ext>
            </a:extLst>
          </p:cNvPr>
          <p:cNvSpPr/>
          <p:nvPr/>
        </p:nvSpPr>
        <p:spPr>
          <a:xfrm>
            <a:off x="27493" y="3983749"/>
            <a:ext cx="4346107" cy="42747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3554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192791-ACEB-E839-B4D2-8BFA661242F5}"/>
              </a:ext>
            </a:extLst>
          </p:cNvPr>
          <p:cNvSpPr>
            <a:spLocks noGrp="1"/>
          </p:cNvSpPr>
          <p:nvPr>
            <p:ph type="title"/>
          </p:nvPr>
        </p:nvSpPr>
        <p:spPr>
          <a:xfrm>
            <a:off x="4373600" y="418700"/>
            <a:ext cx="6984682" cy="1072608"/>
          </a:xfrm>
        </p:spPr>
        <p:txBody>
          <a:bodyPr>
            <a:normAutofit/>
          </a:bodyPr>
          <a:lstStyle/>
          <a:p>
            <a:r>
              <a:rPr lang="en-US" sz="4400" b="1" dirty="0">
                <a:solidFill>
                  <a:schemeClr val="tx2">
                    <a:lumMod val="75000"/>
                  </a:schemeClr>
                </a:solidFill>
                <a:latin typeface="Candara" panose="020E0502030303020204" pitchFamily="34" charset="0"/>
              </a:rPr>
              <a:t>County Checklist: Section 6</a:t>
            </a:r>
          </a:p>
        </p:txBody>
      </p:sp>
      <p:sp>
        <p:nvSpPr>
          <p:cNvPr id="6" name="Content Placeholder 5">
            <a:extLst>
              <a:ext uri="{FF2B5EF4-FFF2-40B4-BE49-F238E27FC236}">
                <a16:creationId xmlns:a16="http://schemas.microsoft.com/office/drawing/2014/main" id="{CC34B1A2-B7DE-D423-C22B-F3B451B54A21}"/>
              </a:ext>
            </a:extLst>
          </p:cNvPr>
          <p:cNvSpPr>
            <a:spLocks noGrp="1"/>
          </p:cNvSpPr>
          <p:nvPr>
            <p:ph idx="1"/>
          </p:nvPr>
        </p:nvSpPr>
        <p:spPr>
          <a:xfrm>
            <a:off x="4388177" y="1491308"/>
            <a:ext cx="7426716" cy="5441576"/>
          </a:xfrm>
        </p:spPr>
        <p:txBody>
          <a:bodyPr>
            <a:normAutofit lnSpcReduction="10000"/>
          </a:bodyPr>
          <a:lstStyle/>
          <a:p>
            <a:r>
              <a:rPr lang="en-US" sz="2800" dirty="0"/>
              <a:t>Large scale, outdoor events</a:t>
            </a:r>
          </a:p>
          <a:p>
            <a:pPr lvl="1"/>
            <a:r>
              <a:rPr lang="en-US" sz="2200" dirty="0"/>
              <a:t>Any outdoor events that have been reported to the county that may be ongoing or ending during treatment</a:t>
            </a:r>
          </a:p>
          <a:p>
            <a:pPr lvl="1"/>
            <a:r>
              <a:rPr lang="en-US" sz="2200" dirty="0"/>
              <a:t>Include all events up to at least 7 days in advance with date, location, and time.</a:t>
            </a:r>
            <a:endParaRPr lang="en-US" sz="2400" dirty="0"/>
          </a:p>
          <a:p>
            <a:r>
              <a:rPr lang="en-US" sz="2800" dirty="0"/>
              <a:t>USDA certified, organic farms</a:t>
            </a:r>
          </a:p>
          <a:p>
            <a:pPr lvl="1"/>
            <a:r>
              <a:rPr lang="en-US" sz="2200" dirty="0"/>
              <a:t>Any organic farms requested to be removed from treatment zones</a:t>
            </a:r>
          </a:p>
          <a:p>
            <a:pPr lvl="1"/>
            <a:r>
              <a:rPr lang="en-US" sz="2200" dirty="0"/>
              <a:t>Include all, known farm, even if they are not be included in zones</a:t>
            </a:r>
          </a:p>
          <a:p>
            <a:pPr lvl="1"/>
            <a:r>
              <a:rPr lang="en-US" sz="2200" dirty="0"/>
              <a:t>Farms must be at least 1500 sq ft to insure they are avoided</a:t>
            </a:r>
          </a:p>
          <a:p>
            <a:r>
              <a:rPr lang="en-US" sz="2800" b="1" dirty="0">
                <a:solidFill>
                  <a:schemeClr val="tx2">
                    <a:lumMod val="75000"/>
                  </a:schemeClr>
                </a:solidFill>
              </a:rPr>
              <a:t>This information can be updated, but must be provided NLT than noon of the first application day</a:t>
            </a:r>
            <a:endParaRPr lang="en-US" sz="2200" dirty="0"/>
          </a:p>
          <a:p>
            <a:pPr lvl="1"/>
            <a:endParaRPr lang="en-US" sz="2400" dirty="0"/>
          </a:p>
        </p:txBody>
      </p:sp>
      <p:pic>
        <p:nvPicPr>
          <p:cNvPr id="2" name="Picture Placeholder 8">
            <a:extLst>
              <a:ext uri="{FF2B5EF4-FFF2-40B4-BE49-F238E27FC236}">
                <a16:creationId xmlns:a16="http://schemas.microsoft.com/office/drawing/2014/main" id="{C7B35AE5-1067-5620-3CC7-A42BC7585EA3}"/>
              </a:ext>
            </a:extLst>
          </p:cNvPr>
          <p:cNvPicPr>
            <a:picLocks noChangeAspect="1"/>
          </p:cNvPicPr>
          <p:nvPr/>
        </p:nvPicPr>
        <p:blipFill rotWithShape="1">
          <a:blip r:embed="rId2"/>
          <a:srcRect l="2998" t="-1024" r="1731" b="6565"/>
          <a:stretch/>
        </p:blipFill>
        <p:spPr>
          <a:xfrm>
            <a:off x="27494" y="589715"/>
            <a:ext cx="4346107" cy="5678570"/>
          </a:xfrm>
          <a:prstGeom prst="rect">
            <a:avLst/>
          </a:prstGeom>
        </p:spPr>
      </p:pic>
      <p:sp>
        <p:nvSpPr>
          <p:cNvPr id="4" name="Rectangle 3">
            <a:extLst>
              <a:ext uri="{FF2B5EF4-FFF2-40B4-BE49-F238E27FC236}">
                <a16:creationId xmlns:a16="http://schemas.microsoft.com/office/drawing/2014/main" id="{B56FBD4B-98EF-CA0A-2873-54B3E5CB3668}"/>
              </a:ext>
            </a:extLst>
          </p:cNvPr>
          <p:cNvSpPr/>
          <p:nvPr/>
        </p:nvSpPr>
        <p:spPr>
          <a:xfrm>
            <a:off x="27493" y="615923"/>
            <a:ext cx="4346107" cy="3745062"/>
          </a:xfrm>
          <a:prstGeom prst="rect">
            <a:avLst/>
          </a:prstGeom>
          <a:solidFill>
            <a:schemeClr val="accent1">
              <a:lumMod val="75000"/>
              <a:alpha val="5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E4414C-7BB9-7C92-519D-AC679F6DCF75}"/>
              </a:ext>
            </a:extLst>
          </p:cNvPr>
          <p:cNvSpPr/>
          <p:nvPr/>
        </p:nvSpPr>
        <p:spPr>
          <a:xfrm>
            <a:off x="27493" y="4360985"/>
            <a:ext cx="4346107" cy="1907300"/>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3202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F25B21C-BACD-F824-E1E2-B1A7B7691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934" y="1713767"/>
            <a:ext cx="4499018" cy="401125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34FAD0-A605-D5DB-8F96-4CA0E86938C1}"/>
              </a:ext>
            </a:extLst>
          </p:cNvPr>
          <p:cNvSpPr txBox="1"/>
          <p:nvPr/>
        </p:nvSpPr>
        <p:spPr>
          <a:xfrm>
            <a:off x="4393981" y="748259"/>
            <a:ext cx="7095212" cy="769441"/>
          </a:xfrm>
          <a:prstGeom prst="rect">
            <a:avLst/>
          </a:prstGeom>
          <a:noFill/>
        </p:spPr>
        <p:txBody>
          <a:bodyPr wrap="none" rtlCol="0">
            <a:spAutoFit/>
          </a:bodyPr>
          <a:lstStyle/>
          <a:p>
            <a:r>
              <a:rPr lang="en-US" sz="4400" b="1" dirty="0">
                <a:solidFill>
                  <a:schemeClr val="tx2">
                    <a:lumMod val="75000"/>
                  </a:schemeClr>
                </a:solidFill>
                <a:latin typeface="Candara" panose="020E0502030303020204" pitchFamily="34" charset="0"/>
              </a:rPr>
              <a:t>USDA Organic Farm Registry</a:t>
            </a:r>
          </a:p>
        </p:txBody>
      </p:sp>
      <p:sp>
        <p:nvSpPr>
          <p:cNvPr id="11" name="Title 10">
            <a:extLst>
              <a:ext uri="{FF2B5EF4-FFF2-40B4-BE49-F238E27FC236}">
                <a16:creationId xmlns:a16="http://schemas.microsoft.com/office/drawing/2014/main" id="{4ACE983B-0E16-3C9E-D8E7-0882B2D7594C}"/>
              </a:ext>
            </a:extLst>
          </p:cNvPr>
          <p:cNvSpPr>
            <a:spLocks noGrp="1"/>
          </p:cNvSpPr>
          <p:nvPr>
            <p:ph type="title"/>
          </p:nvPr>
        </p:nvSpPr>
        <p:spPr/>
        <p:txBody>
          <a:bodyPr/>
          <a:lstStyle/>
          <a:p>
            <a:endParaRPr lang="en-US" dirty="0"/>
          </a:p>
        </p:txBody>
      </p:sp>
      <p:pic>
        <p:nvPicPr>
          <p:cNvPr id="13" name="Picture 12">
            <a:extLst>
              <a:ext uri="{FF2B5EF4-FFF2-40B4-BE49-F238E27FC236}">
                <a16:creationId xmlns:a16="http://schemas.microsoft.com/office/drawing/2014/main" id="{A10F2E08-0B97-4E26-27A9-028AD1F0C4F9}"/>
              </a:ext>
            </a:extLst>
          </p:cNvPr>
          <p:cNvPicPr>
            <a:picLocks noChangeAspect="1"/>
          </p:cNvPicPr>
          <p:nvPr/>
        </p:nvPicPr>
        <p:blipFill>
          <a:blip r:embed="rId4"/>
          <a:stretch>
            <a:fillRect/>
          </a:stretch>
        </p:blipFill>
        <p:spPr>
          <a:xfrm>
            <a:off x="38103" y="742846"/>
            <a:ext cx="4212312" cy="5372308"/>
          </a:xfrm>
          <a:prstGeom prst="rect">
            <a:avLst/>
          </a:prstGeom>
        </p:spPr>
      </p:pic>
      <p:pic>
        <p:nvPicPr>
          <p:cNvPr id="2" name="Picture 1">
            <a:extLst>
              <a:ext uri="{FF2B5EF4-FFF2-40B4-BE49-F238E27FC236}">
                <a16:creationId xmlns:a16="http://schemas.microsoft.com/office/drawing/2014/main" id="{8A709F52-76B4-6BEB-109B-31312A67DD3E}"/>
              </a:ext>
            </a:extLst>
          </p:cNvPr>
          <p:cNvPicPr>
            <a:picLocks noChangeAspect="1"/>
          </p:cNvPicPr>
          <p:nvPr/>
        </p:nvPicPr>
        <p:blipFill>
          <a:blip r:embed="rId5"/>
          <a:stretch>
            <a:fillRect/>
          </a:stretch>
        </p:blipFill>
        <p:spPr>
          <a:xfrm>
            <a:off x="2843313" y="47757"/>
            <a:ext cx="1183566" cy="1183566"/>
          </a:xfrm>
          <a:prstGeom prst="rect">
            <a:avLst/>
          </a:prstGeom>
        </p:spPr>
      </p:pic>
    </p:spTree>
    <p:extLst>
      <p:ext uri="{BB962C8B-B14F-4D97-AF65-F5344CB8AC3E}">
        <p14:creationId xmlns:p14="http://schemas.microsoft.com/office/powerpoint/2010/main" val="1804701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65BAC-D45E-6D55-F29B-BE31044C2BA9}"/>
              </a:ext>
            </a:extLst>
          </p:cNvPr>
          <p:cNvSpPr>
            <a:spLocks noGrp="1"/>
          </p:cNvSpPr>
          <p:nvPr>
            <p:ph type="title"/>
          </p:nvPr>
        </p:nvSpPr>
        <p:spPr>
          <a:xfrm>
            <a:off x="1184790" y="228599"/>
            <a:ext cx="10597246" cy="565027"/>
          </a:xfrm>
        </p:spPr>
        <p:txBody>
          <a:bodyPr anchor="b">
            <a:normAutofit fontScale="90000"/>
          </a:bodyPr>
          <a:lstStyle/>
          <a:p>
            <a:pPr algn="ctr"/>
            <a:r>
              <a:rPr lang="en-US" b="1" dirty="0">
                <a:solidFill>
                  <a:schemeClr val="tx2">
                    <a:lumMod val="75000"/>
                  </a:schemeClr>
                </a:solidFill>
                <a:latin typeface="Candara" panose="020E0502030303020204" pitchFamily="34" charset="0"/>
              </a:rPr>
              <a:t>Requirements of the County Emergency Management</a:t>
            </a:r>
          </a:p>
        </p:txBody>
      </p:sp>
      <p:sp>
        <p:nvSpPr>
          <p:cNvPr id="7" name="Slide Number Placeholder 6">
            <a:extLst>
              <a:ext uri="{FF2B5EF4-FFF2-40B4-BE49-F238E27FC236}">
                <a16:creationId xmlns:a16="http://schemas.microsoft.com/office/drawing/2014/main" id="{CCABE3E7-2C23-2C05-30B5-782B9784B3B6}"/>
              </a:ext>
            </a:extLst>
          </p:cNvPr>
          <p:cNvSpPr>
            <a:spLocks noGrp="1"/>
          </p:cNvSpPr>
          <p:nvPr>
            <p:ph type="sldNum" sz="quarter" idx="12"/>
          </p:nvPr>
        </p:nvSpPr>
        <p:spPr>
          <a:xfrm>
            <a:off x="0" y="6629400"/>
            <a:ext cx="410402" cy="228600"/>
          </a:xfrm>
        </p:spPr>
        <p:txBody>
          <a:bodyPr anchor="ctr">
            <a:normAutofit/>
          </a:bodyPr>
          <a:lstStyle/>
          <a:p>
            <a:pPr>
              <a:lnSpc>
                <a:spcPct val="90000"/>
              </a:lnSpc>
              <a:spcAft>
                <a:spcPts val="600"/>
              </a:spcAft>
            </a:pPr>
            <a:fld id="{9CD8D479-8942-46E8-A226-A4E01F7A105C}" type="slidenum">
              <a:rPr lang="en-US" sz="1000" smtClean="0"/>
              <a:pPr>
                <a:lnSpc>
                  <a:spcPct val="90000"/>
                </a:lnSpc>
                <a:spcAft>
                  <a:spcPts val="600"/>
                </a:spcAft>
              </a:pPr>
              <a:t>25</a:t>
            </a:fld>
            <a:endParaRPr lang="en-US" sz="1000"/>
          </a:p>
        </p:txBody>
      </p:sp>
      <p:graphicFrame>
        <p:nvGraphicFramePr>
          <p:cNvPr id="16" name="Text Placeholder 2">
            <a:extLst>
              <a:ext uri="{FF2B5EF4-FFF2-40B4-BE49-F238E27FC236}">
                <a16:creationId xmlns:a16="http://schemas.microsoft.com/office/drawing/2014/main" id="{82AA075B-0DB7-009A-E5C3-E72B85A0F633}"/>
              </a:ext>
            </a:extLst>
          </p:cNvPr>
          <p:cNvGraphicFramePr>
            <a:graphicFrameLocks noGrp="1"/>
          </p:cNvGraphicFramePr>
          <p:nvPr>
            <p:ph idx="1"/>
            <p:extLst>
              <p:ext uri="{D42A27DB-BD31-4B8C-83A1-F6EECF244321}">
                <p14:modId xmlns:p14="http://schemas.microsoft.com/office/powerpoint/2010/main" val="3575257880"/>
              </p:ext>
            </p:extLst>
          </p:nvPr>
        </p:nvGraphicFramePr>
        <p:xfrm>
          <a:off x="410402" y="899974"/>
          <a:ext cx="11371634" cy="5623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2B6195C-BED6-47A5-DCFA-6B7578974C1D}"/>
              </a:ext>
            </a:extLst>
          </p:cNvPr>
          <p:cNvPicPr>
            <a:picLocks noChangeAspect="1"/>
          </p:cNvPicPr>
          <p:nvPr/>
        </p:nvPicPr>
        <p:blipFill>
          <a:blip r:embed="rId8"/>
          <a:stretch>
            <a:fillRect/>
          </a:stretch>
        </p:blipFill>
        <p:spPr>
          <a:xfrm>
            <a:off x="378696" y="308191"/>
            <a:ext cx="1183566" cy="1183566"/>
          </a:xfrm>
          <a:prstGeom prst="rect">
            <a:avLst/>
          </a:prstGeom>
        </p:spPr>
      </p:pic>
    </p:spTree>
    <p:extLst>
      <p:ext uri="{BB962C8B-B14F-4D97-AF65-F5344CB8AC3E}">
        <p14:creationId xmlns:p14="http://schemas.microsoft.com/office/powerpoint/2010/main" val="22701066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65BAC-D45E-6D55-F29B-BE31044C2BA9}"/>
              </a:ext>
            </a:extLst>
          </p:cNvPr>
          <p:cNvSpPr>
            <a:spLocks noGrp="1"/>
          </p:cNvSpPr>
          <p:nvPr>
            <p:ph type="title" idx="4294967295"/>
          </p:nvPr>
        </p:nvSpPr>
        <p:spPr>
          <a:xfrm>
            <a:off x="412376" y="564776"/>
            <a:ext cx="11510683" cy="930571"/>
          </a:xfrm>
        </p:spPr>
        <p:txBody>
          <a:bodyPr anchor="b">
            <a:noAutofit/>
          </a:bodyPr>
          <a:lstStyle/>
          <a:p>
            <a:pPr algn="ctr"/>
            <a:r>
              <a:rPr lang="en-US" b="1" dirty="0">
                <a:solidFill>
                  <a:schemeClr val="tx2">
                    <a:lumMod val="75000"/>
                  </a:schemeClr>
                </a:solidFill>
                <a:latin typeface="Candara" panose="020E0502030303020204" pitchFamily="34" charset="0"/>
              </a:rPr>
              <a:t>Obstacles to completing a WebEOC Request for assistance</a:t>
            </a:r>
          </a:p>
        </p:txBody>
      </p:sp>
      <p:graphicFrame>
        <p:nvGraphicFramePr>
          <p:cNvPr id="16" name="Text Placeholder 2">
            <a:extLst>
              <a:ext uri="{FF2B5EF4-FFF2-40B4-BE49-F238E27FC236}">
                <a16:creationId xmlns:a16="http://schemas.microsoft.com/office/drawing/2014/main" id="{82AA075B-0DB7-009A-E5C3-E72B85A0F633}"/>
              </a:ext>
            </a:extLst>
          </p:cNvPr>
          <p:cNvGraphicFramePr>
            <a:graphicFrameLocks noGrp="1"/>
          </p:cNvGraphicFramePr>
          <p:nvPr>
            <p:ph idx="4294967295"/>
            <p:extLst>
              <p:ext uri="{D42A27DB-BD31-4B8C-83A1-F6EECF244321}">
                <p14:modId xmlns:p14="http://schemas.microsoft.com/office/powerpoint/2010/main" val="719120160"/>
              </p:ext>
            </p:extLst>
          </p:nvPr>
        </p:nvGraphicFramePr>
        <p:xfrm>
          <a:off x="875899" y="1371600"/>
          <a:ext cx="10598150" cy="506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759D3EC1-3E20-FDB9-8E66-C32B44AB9D61}"/>
              </a:ext>
            </a:extLst>
          </p:cNvPr>
          <p:cNvPicPr>
            <a:picLocks noChangeAspect="1"/>
          </p:cNvPicPr>
          <p:nvPr/>
        </p:nvPicPr>
        <p:blipFill rotWithShape="1">
          <a:blip r:embed="rId8"/>
          <a:srcRect t="16420" b="21321"/>
          <a:stretch/>
        </p:blipFill>
        <p:spPr>
          <a:xfrm>
            <a:off x="3156893" y="4905493"/>
            <a:ext cx="1545313" cy="1283677"/>
          </a:xfrm>
          <a:prstGeom prst="rect">
            <a:avLst/>
          </a:prstGeom>
        </p:spPr>
      </p:pic>
      <p:pic>
        <p:nvPicPr>
          <p:cNvPr id="4" name="Picture 3">
            <a:extLst>
              <a:ext uri="{FF2B5EF4-FFF2-40B4-BE49-F238E27FC236}">
                <a16:creationId xmlns:a16="http://schemas.microsoft.com/office/drawing/2014/main" id="{7368952D-7925-69CA-5457-513E06D65C98}"/>
              </a:ext>
            </a:extLst>
          </p:cNvPr>
          <p:cNvPicPr>
            <a:picLocks noChangeAspect="1"/>
          </p:cNvPicPr>
          <p:nvPr/>
        </p:nvPicPr>
        <p:blipFill>
          <a:blip r:embed="rId9"/>
          <a:stretch>
            <a:fillRect/>
          </a:stretch>
        </p:blipFill>
        <p:spPr>
          <a:xfrm>
            <a:off x="1588254" y="311781"/>
            <a:ext cx="1183566" cy="1183566"/>
          </a:xfrm>
          <a:prstGeom prst="rect">
            <a:avLst/>
          </a:prstGeom>
        </p:spPr>
      </p:pic>
    </p:spTree>
    <p:extLst>
      <p:ext uri="{BB962C8B-B14F-4D97-AF65-F5344CB8AC3E}">
        <p14:creationId xmlns:p14="http://schemas.microsoft.com/office/powerpoint/2010/main" val="28131754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up of a piece of paper&#10;&#10;Description automatically generated">
            <a:extLst>
              <a:ext uri="{FF2B5EF4-FFF2-40B4-BE49-F238E27FC236}">
                <a16:creationId xmlns:a16="http://schemas.microsoft.com/office/drawing/2014/main" id="{9418F735-9870-5A84-324D-8E720E96D4AD}"/>
              </a:ext>
            </a:extLst>
          </p:cNvPr>
          <p:cNvPicPr>
            <a:picLocks noChangeAspect="1"/>
          </p:cNvPicPr>
          <p:nvPr/>
        </p:nvPicPr>
        <p:blipFill>
          <a:blip r:embed="rId3"/>
          <a:stretch>
            <a:fillRect/>
          </a:stretch>
        </p:blipFill>
        <p:spPr>
          <a:xfrm rot="16200000">
            <a:off x="7151282" y="3961394"/>
            <a:ext cx="2287164" cy="3049552"/>
          </a:xfrm>
          <a:prstGeom prst="rect">
            <a:avLst/>
          </a:prstGeom>
        </p:spPr>
      </p:pic>
      <p:pic>
        <p:nvPicPr>
          <p:cNvPr id="24" name="Picture 23">
            <a:extLst>
              <a:ext uri="{FF2B5EF4-FFF2-40B4-BE49-F238E27FC236}">
                <a16:creationId xmlns:a16="http://schemas.microsoft.com/office/drawing/2014/main" id="{84BE2AA7-1BEA-2924-FA61-9C1E65ECB7EA}"/>
              </a:ext>
            </a:extLst>
          </p:cNvPr>
          <p:cNvPicPr>
            <a:picLocks noChangeAspect="1"/>
          </p:cNvPicPr>
          <p:nvPr/>
        </p:nvPicPr>
        <p:blipFill>
          <a:blip r:embed="rId4"/>
          <a:srcRect/>
          <a:stretch/>
        </p:blipFill>
        <p:spPr>
          <a:xfrm>
            <a:off x="9717418" y="211901"/>
            <a:ext cx="2236823" cy="2982430"/>
          </a:xfrm>
          <a:prstGeom prst="rect">
            <a:avLst/>
          </a:prstGeom>
        </p:spPr>
      </p:pic>
      <p:pic>
        <p:nvPicPr>
          <p:cNvPr id="22" name="Picture 21" descr="A group of men sitting at a table with computers&#10;&#10;Description automatically generated">
            <a:extLst>
              <a:ext uri="{FF2B5EF4-FFF2-40B4-BE49-F238E27FC236}">
                <a16:creationId xmlns:a16="http://schemas.microsoft.com/office/drawing/2014/main" id="{89CD5EAD-DD30-0DBE-241A-303A7E1F298B}"/>
              </a:ext>
            </a:extLst>
          </p:cNvPr>
          <p:cNvPicPr>
            <a:picLocks noChangeAspect="1"/>
          </p:cNvPicPr>
          <p:nvPr/>
        </p:nvPicPr>
        <p:blipFill>
          <a:blip r:embed="rId5"/>
          <a:stretch>
            <a:fillRect/>
          </a:stretch>
        </p:blipFill>
        <p:spPr>
          <a:xfrm>
            <a:off x="9872865" y="3886037"/>
            <a:ext cx="2059144" cy="2745525"/>
          </a:xfrm>
          <a:prstGeom prst="rect">
            <a:avLst/>
          </a:prstGeom>
        </p:spPr>
      </p:pic>
      <p:pic>
        <p:nvPicPr>
          <p:cNvPr id="3" name="Picture 2" descr="A hand holding a phone and a piece of paper&#10;&#10;Description automatically generated">
            <a:extLst>
              <a:ext uri="{FF2B5EF4-FFF2-40B4-BE49-F238E27FC236}">
                <a16:creationId xmlns:a16="http://schemas.microsoft.com/office/drawing/2014/main" id="{337A4822-85F0-3691-01F4-67CDFA5E7430}"/>
              </a:ext>
            </a:extLst>
          </p:cNvPr>
          <p:cNvPicPr>
            <a:picLocks noChangeAspect="1"/>
          </p:cNvPicPr>
          <p:nvPr/>
        </p:nvPicPr>
        <p:blipFill>
          <a:blip r:embed="rId6"/>
          <a:stretch>
            <a:fillRect/>
          </a:stretch>
        </p:blipFill>
        <p:spPr>
          <a:xfrm rot="5400000">
            <a:off x="3278696" y="516505"/>
            <a:ext cx="2680306" cy="2010230"/>
          </a:xfrm>
          <a:prstGeom prst="rect">
            <a:avLst/>
          </a:prstGeom>
        </p:spPr>
      </p:pic>
      <p:pic>
        <p:nvPicPr>
          <p:cNvPr id="12" name="Picture 11" descr="A plane on the tarmac at night&#10;&#10;Description automatically generated">
            <a:extLst>
              <a:ext uri="{FF2B5EF4-FFF2-40B4-BE49-F238E27FC236}">
                <a16:creationId xmlns:a16="http://schemas.microsoft.com/office/drawing/2014/main" id="{5D5AACFC-3B3F-0E0F-E51C-4776C7BD9763}"/>
              </a:ext>
            </a:extLst>
          </p:cNvPr>
          <p:cNvPicPr>
            <a:picLocks noChangeAspect="1"/>
          </p:cNvPicPr>
          <p:nvPr/>
        </p:nvPicPr>
        <p:blipFill rotWithShape="1">
          <a:blip r:embed="rId7"/>
          <a:srcRect b="430"/>
          <a:stretch/>
        </p:blipFill>
        <p:spPr>
          <a:xfrm>
            <a:off x="199794" y="169988"/>
            <a:ext cx="3346057" cy="2498746"/>
          </a:xfrm>
          <a:prstGeom prst="rect">
            <a:avLst/>
          </a:prstGeom>
        </p:spPr>
      </p:pic>
      <p:pic>
        <p:nvPicPr>
          <p:cNvPr id="10" name="Picture 9">
            <a:extLst>
              <a:ext uri="{FF2B5EF4-FFF2-40B4-BE49-F238E27FC236}">
                <a16:creationId xmlns:a16="http://schemas.microsoft.com/office/drawing/2014/main" id="{467B8C13-7C8B-A16B-24AC-E7F2C9EFACDF}"/>
              </a:ext>
            </a:extLst>
          </p:cNvPr>
          <p:cNvPicPr>
            <a:picLocks noChangeAspect="1"/>
          </p:cNvPicPr>
          <p:nvPr/>
        </p:nvPicPr>
        <p:blipFill>
          <a:blip r:embed="rId8"/>
          <a:stretch>
            <a:fillRect/>
          </a:stretch>
        </p:blipFill>
        <p:spPr>
          <a:xfrm>
            <a:off x="404940" y="1873054"/>
            <a:ext cx="2935763" cy="2094229"/>
          </a:xfrm>
          <a:prstGeom prst="rect">
            <a:avLst/>
          </a:prstGeom>
        </p:spPr>
      </p:pic>
      <p:pic>
        <p:nvPicPr>
          <p:cNvPr id="18" name="Picture 17" descr="A camera in a tree&#10;&#10;Description automatically generated">
            <a:extLst>
              <a:ext uri="{FF2B5EF4-FFF2-40B4-BE49-F238E27FC236}">
                <a16:creationId xmlns:a16="http://schemas.microsoft.com/office/drawing/2014/main" id="{13BBA11E-EEE2-A78F-171C-11A93D6CADA5}"/>
              </a:ext>
            </a:extLst>
          </p:cNvPr>
          <p:cNvPicPr>
            <a:picLocks noChangeAspect="1"/>
          </p:cNvPicPr>
          <p:nvPr/>
        </p:nvPicPr>
        <p:blipFill rotWithShape="1">
          <a:blip r:embed="rId9"/>
          <a:srcRect l="6752" t="-22" r="-6752" b="22"/>
          <a:stretch/>
        </p:blipFill>
        <p:spPr>
          <a:xfrm rot="5400000">
            <a:off x="7187539" y="562083"/>
            <a:ext cx="2801455" cy="2101091"/>
          </a:xfrm>
          <a:prstGeom prst="rect">
            <a:avLst/>
          </a:prstGeom>
        </p:spPr>
      </p:pic>
      <p:pic>
        <p:nvPicPr>
          <p:cNvPr id="16" name="Picture 15" descr="A person and person sitting at a table with microscopes&#10;&#10;Description automatically generated">
            <a:extLst>
              <a:ext uri="{FF2B5EF4-FFF2-40B4-BE49-F238E27FC236}">
                <a16:creationId xmlns:a16="http://schemas.microsoft.com/office/drawing/2014/main" id="{6D55B5D8-283B-9E2B-081C-6DA8CAC40C18}"/>
              </a:ext>
            </a:extLst>
          </p:cNvPr>
          <p:cNvPicPr>
            <a:picLocks noChangeAspect="1"/>
          </p:cNvPicPr>
          <p:nvPr/>
        </p:nvPicPr>
        <p:blipFill>
          <a:blip r:embed="rId10"/>
          <a:stretch>
            <a:fillRect/>
          </a:stretch>
        </p:blipFill>
        <p:spPr>
          <a:xfrm>
            <a:off x="9086014" y="2543495"/>
            <a:ext cx="2741505" cy="2056129"/>
          </a:xfrm>
          <a:prstGeom prst="rect">
            <a:avLst/>
          </a:prstGeom>
        </p:spPr>
      </p:pic>
      <p:pic>
        <p:nvPicPr>
          <p:cNvPr id="25" name="Picture 24">
            <a:extLst>
              <a:ext uri="{FF2B5EF4-FFF2-40B4-BE49-F238E27FC236}">
                <a16:creationId xmlns:a16="http://schemas.microsoft.com/office/drawing/2014/main" id="{E7B11ABE-A914-7EE8-D893-0C9251F7644B}"/>
              </a:ext>
            </a:extLst>
          </p:cNvPr>
          <p:cNvPicPr>
            <a:picLocks noChangeAspect="1"/>
          </p:cNvPicPr>
          <p:nvPr/>
        </p:nvPicPr>
        <p:blipFill>
          <a:blip r:embed="rId11"/>
          <a:stretch>
            <a:fillRect/>
          </a:stretch>
        </p:blipFill>
        <p:spPr>
          <a:xfrm>
            <a:off x="3575975" y="4305342"/>
            <a:ext cx="3111718" cy="2333789"/>
          </a:xfrm>
          <a:prstGeom prst="rect">
            <a:avLst/>
          </a:prstGeom>
        </p:spPr>
      </p:pic>
      <p:pic>
        <p:nvPicPr>
          <p:cNvPr id="27" name="Picture 26" descr="A group of people in a room&#10;&#10;Description automatically generated">
            <a:extLst>
              <a:ext uri="{FF2B5EF4-FFF2-40B4-BE49-F238E27FC236}">
                <a16:creationId xmlns:a16="http://schemas.microsoft.com/office/drawing/2014/main" id="{7EE21171-BF35-C57B-6496-B9D0BB6FB52E}"/>
              </a:ext>
            </a:extLst>
          </p:cNvPr>
          <p:cNvPicPr>
            <a:picLocks noChangeAspect="1"/>
          </p:cNvPicPr>
          <p:nvPr/>
        </p:nvPicPr>
        <p:blipFill>
          <a:blip r:embed="rId12"/>
          <a:stretch>
            <a:fillRect/>
          </a:stretch>
        </p:blipFill>
        <p:spPr>
          <a:xfrm>
            <a:off x="6232456" y="2522077"/>
            <a:ext cx="2808162" cy="2106121"/>
          </a:xfrm>
          <a:prstGeom prst="rect">
            <a:avLst/>
          </a:prstGeom>
        </p:spPr>
      </p:pic>
      <p:pic>
        <p:nvPicPr>
          <p:cNvPr id="31" name="Picture 30" descr="A person standing in front of a whiteboard&#10;&#10;Description automatically generated">
            <a:extLst>
              <a:ext uri="{FF2B5EF4-FFF2-40B4-BE49-F238E27FC236}">
                <a16:creationId xmlns:a16="http://schemas.microsoft.com/office/drawing/2014/main" id="{08C3DBEB-3092-2F19-6EF7-24DE3730C554}"/>
              </a:ext>
            </a:extLst>
          </p:cNvPr>
          <p:cNvPicPr>
            <a:picLocks noChangeAspect="1"/>
          </p:cNvPicPr>
          <p:nvPr/>
        </p:nvPicPr>
        <p:blipFill>
          <a:blip r:embed="rId13"/>
          <a:stretch>
            <a:fillRect/>
          </a:stretch>
        </p:blipFill>
        <p:spPr>
          <a:xfrm rot="5400000">
            <a:off x="5419071" y="485353"/>
            <a:ext cx="2340758" cy="1755569"/>
          </a:xfrm>
          <a:prstGeom prst="rect">
            <a:avLst/>
          </a:prstGeom>
        </p:spPr>
      </p:pic>
      <p:pic>
        <p:nvPicPr>
          <p:cNvPr id="33" name="Picture 32" descr="A yellow and blue airplane parked on a runway&#10;&#10;Description automatically generated">
            <a:extLst>
              <a:ext uri="{FF2B5EF4-FFF2-40B4-BE49-F238E27FC236}">
                <a16:creationId xmlns:a16="http://schemas.microsoft.com/office/drawing/2014/main" id="{518064C4-CB6A-AF39-B8F8-874661A7C49A}"/>
              </a:ext>
            </a:extLst>
          </p:cNvPr>
          <p:cNvPicPr>
            <a:picLocks noChangeAspect="1"/>
          </p:cNvPicPr>
          <p:nvPr/>
        </p:nvPicPr>
        <p:blipFill rotWithShape="1">
          <a:blip r:embed="rId14"/>
          <a:srcRect l="23586" r="35568" b="28662"/>
          <a:stretch/>
        </p:blipFill>
        <p:spPr>
          <a:xfrm rot="5400000">
            <a:off x="2096085" y="5212467"/>
            <a:ext cx="1235269" cy="1618060"/>
          </a:xfrm>
          <a:prstGeom prst="rect">
            <a:avLst/>
          </a:prstGeom>
        </p:spPr>
      </p:pic>
      <p:pic>
        <p:nvPicPr>
          <p:cNvPr id="9" name="Picture 8" descr="A plane parked on the ground&#10;&#10;Description automatically generated">
            <a:extLst>
              <a:ext uri="{FF2B5EF4-FFF2-40B4-BE49-F238E27FC236}">
                <a16:creationId xmlns:a16="http://schemas.microsoft.com/office/drawing/2014/main" id="{3F1A2AC5-959C-9E70-359B-58B5B5C43115}"/>
              </a:ext>
            </a:extLst>
          </p:cNvPr>
          <p:cNvPicPr>
            <a:picLocks noChangeAspect="1"/>
          </p:cNvPicPr>
          <p:nvPr/>
        </p:nvPicPr>
        <p:blipFill>
          <a:blip r:embed="rId15"/>
          <a:stretch>
            <a:fillRect/>
          </a:stretch>
        </p:blipFill>
        <p:spPr>
          <a:xfrm>
            <a:off x="197111" y="5425113"/>
            <a:ext cx="1726977" cy="1214018"/>
          </a:xfrm>
          <a:prstGeom prst="rect">
            <a:avLst/>
          </a:prstGeom>
        </p:spPr>
      </p:pic>
      <p:pic>
        <p:nvPicPr>
          <p:cNvPr id="29" name="Picture 28" descr="A group of men standing next to a boat&#10;&#10;Description automatically generated">
            <a:extLst>
              <a:ext uri="{FF2B5EF4-FFF2-40B4-BE49-F238E27FC236}">
                <a16:creationId xmlns:a16="http://schemas.microsoft.com/office/drawing/2014/main" id="{C62223CB-68AC-5EA3-99E8-58AC74A2E38D}"/>
              </a:ext>
            </a:extLst>
          </p:cNvPr>
          <p:cNvPicPr>
            <a:picLocks noChangeAspect="1"/>
          </p:cNvPicPr>
          <p:nvPr/>
        </p:nvPicPr>
        <p:blipFill rotWithShape="1">
          <a:blip r:embed="rId16"/>
          <a:srcRect l="13854" r="32103"/>
          <a:stretch/>
        </p:blipFill>
        <p:spPr>
          <a:xfrm rot="5400000">
            <a:off x="825706" y="3320332"/>
            <a:ext cx="2094229" cy="2906333"/>
          </a:xfrm>
          <a:prstGeom prst="rect">
            <a:avLst/>
          </a:prstGeom>
        </p:spPr>
      </p:pic>
      <p:pic>
        <p:nvPicPr>
          <p:cNvPr id="35" name="Picture 34" descr="A satellite image of a hurricane&#10;&#10;Description automatically generated">
            <a:extLst>
              <a:ext uri="{FF2B5EF4-FFF2-40B4-BE49-F238E27FC236}">
                <a16:creationId xmlns:a16="http://schemas.microsoft.com/office/drawing/2014/main" id="{6C9F56AF-5E37-D4A5-5446-ECFA88EF63E8}"/>
              </a:ext>
            </a:extLst>
          </p:cNvPr>
          <p:cNvPicPr>
            <a:picLocks noChangeAspect="1"/>
          </p:cNvPicPr>
          <p:nvPr/>
        </p:nvPicPr>
        <p:blipFill>
          <a:blip r:embed="rId17"/>
          <a:stretch>
            <a:fillRect/>
          </a:stretch>
        </p:blipFill>
        <p:spPr>
          <a:xfrm>
            <a:off x="3292011" y="2076990"/>
            <a:ext cx="2989137" cy="2989137"/>
          </a:xfrm>
          <a:prstGeom prst="rect">
            <a:avLst/>
          </a:prstGeom>
        </p:spPr>
      </p:pic>
    </p:spTree>
    <p:extLst>
      <p:ext uri="{BB962C8B-B14F-4D97-AF65-F5344CB8AC3E}">
        <p14:creationId xmlns:p14="http://schemas.microsoft.com/office/powerpoint/2010/main" val="709815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3299F-3E8A-4BF7-9C3D-B9F22CF94C4E}"/>
              </a:ext>
            </a:extLst>
          </p:cNvPr>
          <p:cNvSpPr>
            <a:spLocks noGrp="1"/>
          </p:cNvSpPr>
          <p:nvPr>
            <p:ph type="ctrTitle"/>
          </p:nvPr>
        </p:nvSpPr>
        <p:spPr>
          <a:xfrm>
            <a:off x="239669" y="1244021"/>
            <a:ext cx="4434659" cy="2130552"/>
          </a:xfrm>
        </p:spPr>
        <p:txBody>
          <a:bodyPr>
            <a:normAutofit/>
          </a:bodyPr>
          <a:lstStyle/>
          <a:p>
            <a:r>
              <a:rPr lang="en-US" b="1" dirty="0">
                <a:solidFill>
                  <a:schemeClr val="tx2">
                    <a:lumMod val="75000"/>
                  </a:schemeClr>
                </a:solidFill>
                <a:latin typeface="Candara" panose="020E0502030303020204" pitchFamily="34" charset="0"/>
              </a:rPr>
              <a:t>Questions?</a:t>
            </a:r>
          </a:p>
        </p:txBody>
      </p:sp>
      <p:sp>
        <p:nvSpPr>
          <p:cNvPr id="3" name="Subtitle 2">
            <a:extLst>
              <a:ext uri="{FF2B5EF4-FFF2-40B4-BE49-F238E27FC236}">
                <a16:creationId xmlns:a16="http://schemas.microsoft.com/office/drawing/2014/main" id="{EF6083A9-53C1-4358-80D7-727411C121D9}"/>
              </a:ext>
            </a:extLst>
          </p:cNvPr>
          <p:cNvSpPr>
            <a:spLocks noGrp="1"/>
          </p:cNvSpPr>
          <p:nvPr>
            <p:ph type="subTitle" idx="1"/>
          </p:nvPr>
        </p:nvSpPr>
        <p:spPr>
          <a:xfrm>
            <a:off x="323890" y="3483427"/>
            <a:ext cx="7315200" cy="1169239"/>
          </a:xfrm>
        </p:spPr>
        <p:txBody>
          <a:bodyPr>
            <a:normAutofit fontScale="92500" lnSpcReduction="10000"/>
          </a:bodyPr>
          <a:lstStyle/>
          <a:p>
            <a:r>
              <a:rPr lang="en-US" b="1" dirty="0"/>
              <a:t>Marah Clark</a:t>
            </a:r>
          </a:p>
          <a:p>
            <a:r>
              <a:rPr lang="en-US" b="1" dirty="0"/>
              <a:t>Environmental Administrator</a:t>
            </a:r>
          </a:p>
          <a:p>
            <a:r>
              <a:rPr lang="en-US" b="1" dirty="0"/>
              <a:t>Marah.Clark@FDACS.gov</a:t>
            </a:r>
            <a:endParaRPr lang="en-US" dirty="0"/>
          </a:p>
        </p:txBody>
      </p:sp>
      <p:pic>
        <p:nvPicPr>
          <p:cNvPr id="5" name="Picture 4">
            <a:extLst>
              <a:ext uri="{FF2B5EF4-FFF2-40B4-BE49-F238E27FC236}">
                <a16:creationId xmlns:a16="http://schemas.microsoft.com/office/drawing/2014/main" id="{BC829010-59E7-4B6E-AE76-EEE7D0ED0D81}"/>
              </a:ext>
            </a:extLst>
          </p:cNvPr>
          <p:cNvPicPr>
            <a:picLocks noChangeAspect="1"/>
          </p:cNvPicPr>
          <p:nvPr/>
        </p:nvPicPr>
        <p:blipFill>
          <a:blip r:embed="rId3"/>
          <a:srcRect l="15937" r="35407" b="1"/>
          <a:stretch/>
        </p:blipFill>
        <p:spPr>
          <a:xfrm>
            <a:off x="8733751" y="763674"/>
            <a:ext cx="3458249" cy="5330650"/>
          </a:xfrm>
          <a:prstGeom prst="rect">
            <a:avLst/>
          </a:prstGeom>
        </p:spPr>
      </p:pic>
      <p:pic>
        <p:nvPicPr>
          <p:cNvPr id="6" name="Picture 5" descr="Logo&#10;&#10;AI-generated content may be incorrect.">
            <a:extLst>
              <a:ext uri="{FF2B5EF4-FFF2-40B4-BE49-F238E27FC236}">
                <a16:creationId xmlns:a16="http://schemas.microsoft.com/office/drawing/2014/main" id="{44C98F7C-4F48-1A49-ECAF-836A5B303AFD}"/>
              </a:ext>
            </a:extLst>
          </p:cNvPr>
          <p:cNvPicPr>
            <a:picLocks noChangeAspect="1"/>
          </p:cNvPicPr>
          <p:nvPr/>
        </p:nvPicPr>
        <p:blipFill>
          <a:blip r:embed="rId4"/>
          <a:stretch>
            <a:fillRect/>
          </a:stretch>
        </p:blipFill>
        <p:spPr>
          <a:xfrm>
            <a:off x="4410678" y="1583240"/>
            <a:ext cx="3691521" cy="3691521"/>
          </a:xfrm>
          <a:prstGeom prst="rect">
            <a:avLst/>
          </a:prstGeom>
        </p:spPr>
      </p:pic>
      <p:pic>
        <p:nvPicPr>
          <p:cNvPr id="4" name="Picture 3">
            <a:extLst>
              <a:ext uri="{FF2B5EF4-FFF2-40B4-BE49-F238E27FC236}">
                <a16:creationId xmlns:a16="http://schemas.microsoft.com/office/drawing/2014/main" id="{7DC9ECE4-D21E-A789-D33C-3D5FFE5548CB}"/>
              </a:ext>
            </a:extLst>
          </p:cNvPr>
          <p:cNvPicPr>
            <a:picLocks noChangeAspect="1"/>
          </p:cNvPicPr>
          <p:nvPr/>
        </p:nvPicPr>
        <p:blipFill>
          <a:blip r:embed="rId5"/>
          <a:stretch>
            <a:fillRect/>
          </a:stretch>
        </p:blipFill>
        <p:spPr>
          <a:xfrm>
            <a:off x="2595560" y="1910272"/>
            <a:ext cx="1183566" cy="1183566"/>
          </a:xfrm>
          <a:prstGeom prst="rect">
            <a:avLst/>
          </a:prstGeom>
        </p:spPr>
      </p:pic>
    </p:spTree>
    <p:extLst>
      <p:ext uri="{BB962C8B-B14F-4D97-AF65-F5344CB8AC3E}">
        <p14:creationId xmlns:p14="http://schemas.microsoft.com/office/powerpoint/2010/main" val="29581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52A98-D12B-3E83-C011-D20444D72B6B}"/>
              </a:ext>
            </a:extLst>
          </p:cNvPr>
          <p:cNvSpPr>
            <a:spLocks noGrp="1"/>
          </p:cNvSpPr>
          <p:nvPr>
            <p:ph type="title"/>
          </p:nvPr>
        </p:nvSpPr>
        <p:spPr/>
        <p:txBody>
          <a:bodyPr/>
          <a:lstStyle/>
          <a:p>
            <a:pPr algn="ctr"/>
            <a:r>
              <a:rPr lang="en-US" dirty="0"/>
              <a:t>Discussion Topics</a:t>
            </a:r>
          </a:p>
        </p:txBody>
      </p:sp>
      <p:sp>
        <p:nvSpPr>
          <p:cNvPr id="3" name="Content Placeholder 2">
            <a:extLst>
              <a:ext uri="{FF2B5EF4-FFF2-40B4-BE49-F238E27FC236}">
                <a16:creationId xmlns:a16="http://schemas.microsoft.com/office/drawing/2014/main" id="{8A5C1C9E-0FCA-B1A6-8B4D-FE45FD2DE11F}"/>
              </a:ext>
            </a:extLst>
          </p:cNvPr>
          <p:cNvSpPr>
            <a:spLocks noGrp="1"/>
          </p:cNvSpPr>
          <p:nvPr>
            <p:ph idx="1"/>
          </p:nvPr>
        </p:nvSpPr>
        <p:spPr/>
        <p:txBody>
          <a:bodyPr/>
          <a:lstStyle/>
          <a:p>
            <a:r>
              <a:rPr lang="en-US" sz="2800" dirty="0"/>
              <a:t>The Hurricane Bonus: biting mosquitoes</a:t>
            </a:r>
          </a:p>
          <a:p>
            <a:r>
              <a:rPr lang="en-US" sz="2800" dirty="0"/>
              <a:t>What is MCIRT</a:t>
            </a:r>
          </a:p>
          <a:p>
            <a:r>
              <a:rPr lang="en-US" sz="2800" dirty="0"/>
              <a:t>2024 Storm Season Overview</a:t>
            </a:r>
          </a:p>
          <a:p>
            <a:r>
              <a:rPr lang="en-US" sz="2800" dirty="0"/>
              <a:t>MCIRT Process</a:t>
            </a:r>
          </a:p>
          <a:p>
            <a:r>
              <a:rPr lang="en-US" sz="2800" dirty="0"/>
              <a:t>MCIRT Forms</a:t>
            </a:r>
          </a:p>
          <a:p>
            <a:r>
              <a:rPr lang="en-US" sz="2800" dirty="0"/>
              <a:t>Take Away Points</a:t>
            </a:r>
          </a:p>
          <a:p>
            <a:endParaRPr lang="en-US" dirty="0"/>
          </a:p>
        </p:txBody>
      </p:sp>
      <p:pic>
        <p:nvPicPr>
          <p:cNvPr id="4" name="Picture 3">
            <a:extLst>
              <a:ext uri="{FF2B5EF4-FFF2-40B4-BE49-F238E27FC236}">
                <a16:creationId xmlns:a16="http://schemas.microsoft.com/office/drawing/2014/main" id="{1F6FB2B0-0F88-8882-362A-0D1BD5347F0D}"/>
              </a:ext>
            </a:extLst>
          </p:cNvPr>
          <p:cNvPicPr>
            <a:picLocks noChangeAspect="1"/>
          </p:cNvPicPr>
          <p:nvPr/>
        </p:nvPicPr>
        <p:blipFill>
          <a:blip r:embed="rId2"/>
          <a:stretch>
            <a:fillRect/>
          </a:stretch>
        </p:blipFill>
        <p:spPr>
          <a:xfrm>
            <a:off x="10309279" y="-2248144"/>
            <a:ext cx="2816596" cy="2816596"/>
          </a:xfrm>
          <a:prstGeom prst="rect">
            <a:avLst/>
          </a:prstGeom>
        </p:spPr>
      </p:pic>
    </p:spTree>
    <p:extLst>
      <p:ext uri="{BB962C8B-B14F-4D97-AF65-F5344CB8AC3E}">
        <p14:creationId xmlns:p14="http://schemas.microsoft.com/office/powerpoint/2010/main" val="410000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15195 0.13958 L 0.15195 0.14004 C 0.15234 0.14537 0.15338 0.15231 0.15312 0.15926 C 0.15273 0.16296 0.15156 0.16736 0.15091 0.17222 C 0.15052 0.17754 0.15026 0.18379 0.15013 0.18981 C 0.14909 0.21805 0.15156 0.24699 0.14739 0.2743 C 0.13502 0.35671 0.13893 0.31944 0.1332 0.38564 C 0.13151 0.4375 0.13463 0.39097 0.12226 0.4618 C 0.11914 0.47777 0.11771 0.49606 0.11445 0.51203 C 0.1082 0.54722 0.09857 0.58171 0.09049 0.61389 C 0.08724 0.64259 0.0862 0.67152 0.08151 0.69814 C 0.07591 0.72361 0.05013 0.79838 0.03815 0.81643 C 0.02825 0.83194 0.0151 0.83865 0.00377 0.85231 C -0.01393 0.875 -0.02123 0.89143 -0.04076 0.89861 C -0.05104 0.90069 -0.06159 0.90162 -0.07188 0.90324 C -0.07995 0.90486 -0.0875 0.90717 -0.09558 0.90926 L -0.17409 0.91944 C -0.18438 0.91713 -0.20482 0.91273 -0.2155 0.90324 C -0.22383 0.89629 -0.24558 0.86921 -0.25039 0.85463 C -0.25248 0.84768 -0.25482 0.8412 -0.25677 0.83379 C -0.2586 0.80486 -0.26914 0.78912 -0.27409 0.75463 C -0.27917 0.71967 -0.2763 0.70301 -0.28659 0.62708 C -0.2875 0.60532 -0.28412 0.57083 -0.28164 0.55046 C -0.28086 0.53981 -0.27748 0.54051 -0.27058 0.53032 C -0.2638 0.5199 -0.25495 0.49652 -0.2405 0.48796 C -0.22279 0.47824 -0.21589 0.49537 -0.203 0.49259 C -0.19948 0.49259 -0.19662 0.49259 -0.19349 0.49398 C -0.19063 0.49652 -0.18724 0.50092 -0.18529 0.50463 C -0.17188 0.53125 -0.16797 0.55046 -0.15808 0.58264 C -0.15326 0.67939 -0.14727 0.69884 -0.15612 0.77916 C -0.15808 0.79629 -0.16133 0.81273 -0.16446 0.8287 C -0.17266 0.86481 -0.18477 0.89884 -0.19805 0.92847 C -0.20586 0.94629 -0.21393 0.96365 -0.22331 0.97754 C -0.23633 0.99768 -0.23308 1.01736 -0.24727 1.03426 C -0.26354 1.05347 -0.27201 1.09745 -0.33672 1.09074 C -0.40169 1.08379 -0.58347 1.11319 -0.63672 0.99328 C -0.68998 0.87384 -0.61328 0.37129 -0.65703 0.37222 C -0.68021 0.34699 -0.67344 0.27801 -0.6836 0.25231 C -0.69388 0.22615 -0.69987 0.23842 -0.72305 0.22777 C -0.74623 0.21666 -0.78151 0.17592 -0.78906 0.27338 C -0.79909 0.30926 -0.79961 0.40555 -0.7974 0.43981 L -0.7974 0.44027 L -0.7974 0.43981 " pathEditMode="relative" rAng="0" ptsTypes="AAAAAAAAAAAAAAAAAAAAAAAAAAAAAAAAAAAAAAAAAAA">
                                      <p:cBhvr>
                                        <p:cTn id="6" dur="5000" fill="hold"/>
                                        <p:tgtEl>
                                          <p:spTgt spid="4"/>
                                        </p:tgtEl>
                                        <p:attrNameLst>
                                          <p:attrName>ppt_x</p:attrName>
                                          <p:attrName>ppt_y</p:attrName>
                                        </p:attrNameLst>
                                      </p:cBhvr>
                                      <p:rCtr x="-47461" y="47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59A95-B83B-CCE2-2F78-1672F32E7A8C}"/>
              </a:ext>
            </a:extLst>
          </p:cNvPr>
          <p:cNvSpPr>
            <a:spLocks noGrp="1"/>
          </p:cNvSpPr>
          <p:nvPr>
            <p:ph type="title"/>
          </p:nvPr>
        </p:nvSpPr>
        <p:spPr>
          <a:xfrm>
            <a:off x="3749154" y="657673"/>
            <a:ext cx="4686634" cy="839434"/>
          </a:xfrm>
        </p:spPr>
        <p:txBody>
          <a:bodyPr>
            <a:noAutofit/>
          </a:bodyPr>
          <a:lstStyle/>
          <a:p>
            <a:r>
              <a:rPr lang="en-US" sz="4400" b="1" dirty="0">
                <a:solidFill>
                  <a:schemeClr val="tx2">
                    <a:lumMod val="75000"/>
                  </a:schemeClr>
                </a:solidFill>
                <a:latin typeface="Candara" panose="020E0502030303020204" pitchFamily="34" charset="0"/>
              </a:rPr>
              <a:t>About Marah</a:t>
            </a:r>
          </a:p>
        </p:txBody>
      </p:sp>
      <p:sp>
        <p:nvSpPr>
          <p:cNvPr id="7" name="Content Placeholder 6">
            <a:extLst>
              <a:ext uri="{FF2B5EF4-FFF2-40B4-BE49-F238E27FC236}">
                <a16:creationId xmlns:a16="http://schemas.microsoft.com/office/drawing/2014/main" id="{96699FD2-8943-6D6C-B7D7-DEA57EA47878}"/>
              </a:ext>
            </a:extLst>
          </p:cNvPr>
          <p:cNvSpPr>
            <a:spLocks noGrp="1"/>
          </p:cNvSpPr>
          <p:nvPr>
            <p:ph idx="1"/>
          </p:nvPr>
        </p:nvSpPr>
        <p:spPr>
          <a:xfrm>
            <a:off x="3497345" y="1497106"/>
            <a:ext cx="8239026" cy="4487641"/>
          </a:xfrm>
        </p:spPr>
        <p:txBody>
          <a:bodyPr/>
          <a:lstStyle/>
          <a:p>
            <a:r>
              <a:rPr lang="en-US" sz="2400" dirty="0"/>
              <a:t>Over 25 years mosquito control experience, focused on mosquito and mosquito borne disease surveillance, resistance, and mosquito education</a:t>
            </a:r>
          </a:p>
          <a:p>
            <a:r>
              <a:rPr lang="en-US" sz="2400" dirty="0"/>
              <a:t>Environmental Administrator, Entomology and Pest Control Section, BSETA, AES, FDACS</a:t>
            </a:r>
          </a:p>
          <a:p>
            <a:pPr lvl="1"/>
            <a:r>
              <a:rPr lang="en-US" dirty="0"/>
              <a:t>Oversees several entomology-based programs for the department including support to Florida’s various mosquito control programs</a:t>
            </a:r>
          </a:p>
          <a:p>
            <a:pPr lvl="1"/>
            <a:r>
              <a:rPr lang="en-US" dirty="0"/>
              <a:t>Serves as a subject matter expert and division vector entomologist for the FDACS Mosquito Control Incidence Response Team</a:t>
            </a:r>
          </a:p>
          <a:p>
            <a:pPr lvl="1"/>
            <a:endParaRPr lang="en-US" dirty="0"/>
          </a:p>
        </p:txBody>
      </p:sp>
      <p:pic>
        <p:nvPicPr>
          <p:cNvPr id="8" name="Picture 7">
            <a:extLst>
              <a:ext uri="{FF2B5EF4-FFF2-40B4-BE49-F238E27FC236}">
                <a16:creationId xmlns:a16="http://schemas.microsoft.com/office/drawing/2014/main" id="{5D85EB95-E176-4B4D-E558-5A0E0AB965CC}"/>
              </a:ext>
            </a:extLst>
          </p:cNvPr>
          <p:cNvPicPr>
            <a:picLocks noChangeAspect="1"/>
          </p:cNvPicPr>
          <p:nvPr/>
        </p:nvPicPr>
        <p:blipFill>
          <a:blip r:embed="rId2"/>
          <a:srcRect l="12341" r="10634"/>
          <a:stretch/>
        </p:blipFill>
        <p:spPr>
          <a:xfrm>
            <a:off x="188536" y="965987"/>
            <a:ext cx="3035430" cy="4926025"/>
          </a:xfrm>
          <a:prstGeom prst="rect">
            <a:avLst/>
          </a:prstGeom>
        </p:spPr>
      </p:pic>
    </p:spTree>
    <p:extLst>
      <p:ext uri="{BB962C8B-B14F-4D97-AF65-F5344CB8AC3E}">
        <p14:creationId xmlns:p14="http://schemas.microsoft.com/office/powerpoint/2010/main" val="2628990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DC0AC-DC17-91F2-38BB-CE96EA94EA7F}"/>
              </a:ext>
            </a:extLst>
          </p:cNvPr>
          <p:cNvSpPr>
            <a:spLocks noGrp="1"/>
          </p:cNvSpPr>
          <p:nvPr>
            <p:ph type="title"/>
          </p:nvPr>
        </p:nvSpPr>
        <p:spPr>
          <a:xfrm>
            <a:off x="3475374" y="588657"/>
            <a:ext cx="9371949" cy="1183566"/>
          </a:xfrm>
        </p:spPr>
        <p:txBody>
          <a:bodyPr>
            <a:normAutofit/>
          </a:bodyPr>
          <a:lstStyle/>
          <a:p>
            <a:r>
              <a:rPr lang="en-US" sz="4400" b="1" dirty="0">
                <a:solidFill>
                  <a:schemeClr val="tx2">
                    <a:lumMod val="75000"/>
                  </a:schemeClr>
                </a:solidFill>
                <a:latin typeface="Candara" panose="020E0502030303020204" pitchFamily="34" charset="0"/>
              </a:rPr>
              <a:t>Mosquito Biology Overview</a:t>
            </a:r>
          </a:p>
        </p:txBody>
      </p:sp>
      <p:sp>
        <p:nvSpPr>
          <p:cNvPr id="3" name="Content Placeholder 2">
            <a:extLst>
              <a:ext uri="{FF2B5EF4-FFF2-40B4-BE49-F238E27FC236}">
                <a16:creationId xmlns:a16="http://schemas.microsoft.com/office/drawing/2014/main" id="{492D36EF-CBFB-658B-5616-0E9A8F87FAF2}"/>
              </a:ext>
            </a:extLst>
          </p:cNvPr>
          <p:cNvSpPr>
            <a:spLocks noGrp="1"/>
          </p:cNvSpPr>
          <p:nvPr>
            <p:ph sz="half" idx="1"/>
          </p:nvPr>
        </p:nvSpPr>
        <p:spPr>
          <a:xfrm>
            <a:off x="3475374" y="1180440"/>
            <a:ext cx="7846218" cy="4620682"/>
          </a:xfrm>
        </p:spPr>
        <p:txBody>
          <a:bodyPr>
            <a:normAutofit/>
          </a:bodyPr>
          <a:lstStyle/>
          <a:p>
            <a:r>
              <a:rPr lang="en-US" sz="2800" dirty="0"/>
              <a:t>Activation timeline based on mosquito emergences</a:t>
            </a:r>
          </a:p>
          <a:p>
            <a:r>
              <a:rPr lang="en-US" sz="2800" dirty="0"/>
              <a:t>Approximately 7-10 days post storm</a:t>
            </a:r>
          </a:p>
          <a:p>
            <a:r>
              <a:rPr lang="en-US" sz="2800" dirty="0"/>
              <a:t>Two emergences: floodwater and standing water mosquitoes</a:t>
            </a:r>
          </a:p>
          <a:p>
            <a:r>
              <a:rPr lang="en-US" sz="2800" dirty="0"/>
              <a:t>If applications are timed incorrectly, overall efficacy will be affected resulting in second applications at the cost of the state </a:t>
            </a:r>
          </a:p>
        </p:txBody>
      </p:sp>
      <p:pic>
        <p:nvPicPr>
          <p:cNvPr id="11" name="Picture 10">
            <a:extLst>
              <a:ext uri="{FF2B5EF4-FFF2-40B4-BE49-F238E27FC236}">
                <a16:creationId xmlns:a16="http://schemas.microsoft.com/office/drawing/2014/main" id="{A5F5F403-6D3C-ECAC-BD05-1C2EBAD94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83" y="1318130"/>
            <a:ext cx="3263055" cy="4345301"/>
          </a:xfrm>
          <a:prstGeom prst="rect">
            <a:avLst/>
          </a:prstGeom>
        </p:spPr>
      </p:pic>
      <p:pic>
        <p:nvPicPr>
          <p:cNvPr id="4" name="Picture 3">
            <a:extLst>
              <a:ext uri="{FF2B5EF4-FFF2-40B4-BE49-F238E27FC236}">
                <a16:creationId xmlns:a16="http://schemas.microsoft.com/office/drawing/2014/main" id="{16CABB03-88A8-2287-AE0A-385E32E2740D}"/>
              </a:ext>
            </a:extLst>
          </p:cNvPr>
          <p:cNvPicPr>
            <a:picLocks noChangeAspect="1"/>
          </p:cNvPicPr>
          <p:nvPr/>
        </p:nvPicPr>
        <p:blipFill>
          <a:blip r:embed="rId4"/>
          <a:stretch>
            <a:fillRect/>
          </a:stretch>
        </p:blipFill>
        <p:spPr>
          <a:xfrm>
            <a:off x="2660465" y="134564"/>
            <a:ext cx="1183566" cy="1183566"/>
          </a:xfrm>
          <a:prstGeom prst="rect">
            <a:avLst/>
          </a:prstGeom>
        </p:spPr>
      </p:pic>
    </p:spTree>
    <p:extLst>
      <p:ext uri="{BB962C8B-B14F-4D97-AF65-F5344CB8AC3E}">
        <p14:creationId xmlns:p14="http://schemas.microsoft.com/office/powerpoint/2010/main" val="900193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4" descr="Image result for mosquitoes in florida">
            <a:extLst>
              <a:ext uri="{FF2B5EF4-FFF2-40B4-BE49-F238E27FC236}">
                <a16:creationId xmlns:a16="http://schemas.microsoft.com/office/drawing/2014/main" id="{AA0144AD-55C2-4DBC-A614-06E854551D1E}"/>
              </a:ext>
            </a:extLst>
          </p:cNvPr>
          <p:cNvSpPr>
            <a:spLocks noChangeAspect="1" noChangeArrowheads="1"/>
          </p:cNvSpPr>
          <p:nvPr/>
        </p:nvSpPr>
        <p:spPr bwMode="auto">
          <a:xfrm>
            <a:off x="5943600" y="4387850"/>
            <a:ext cx="2286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sp>
        <p:nvSpPr>
          <p:cNvPr id="8195" name="AutoShape 6" descr="Image result for mosquitoes in florida">
            <a:extLst>
              <a:ext uri="{FF2B5EF4-FFF2-40B4-BE49-F238E27FC236}">
                <a16:creationId xmlns:a16="http://schemas.microsoft.com/office/drawing/2014/main" id="{3A0B472E-5857-42C1-A74D-96222414277F}"/>
              </a:ext>
            </a:extLst>
          </p:cNvPr>
          <p:cNvSpPr>
            <a:spLocks noChangeAspect="1" noChangeArrowheads="1"/>
          </p:cNvSpPr>
          <p:nvPr/>
        </p:nvSpPr>
        <p:spPr bwMode="auto">
          <a:xfrm>
            <a:off x="7235825" y="438785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endParaRPr lang="en-US" altLang="en-US" sz="1800"/>
          </a:p>
        </p:txBody>
      </p:sp>
      <p:pic>
        <p:nvPicPr>
          <p:cNvPr id="8198" name="Picture 7">
            <a:extLst>
              <a:ext uri="{FF2B5EF4-FFF2-40B4-BE49-F238E27FC236}">
                <a16:creationId xmlns:a16="http://schemas.microsoft.com/office/drawing/2014/main" id="{0802C727-D840-42A7-A444-D4DA54A2D4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791" t="20909" r="24080" b="17979"/>
          <a:stretch/>
        </p:blipFill>
        <p:spPr bwMode="auto">
          <a:xfrm>
            <a:off x="120018" y="872490"/>
            <a:ext cx="3208397" cy="511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DD665D4-E290-4DB1-82F5-A50CB3C6FD83}"/>
              </a:ext>
            </a:extLst>
          </p:cNvPr>
          <p:cNvSpPr>
            <a:spLocks noGrp="1"/>
          </p:cNvSpPr>
          <p:nvPr>
            <p:ph type="title"/>
          </p:nvPr>
        </p:nvSpPr>
        <p:spPr>
          <a:xfrm>
            <a:off x="3502025" y="772435"/>
            <a:ext cx="10972800" cy="731520"/>
          </a:xfrm>
        </p:spPr>
        <p:txBody>
          <a:bodyPr/>
          <a:lstStyle/>
          <a:p>
            <a:r>
              <a:rPr lang="en-US" sz="4400" b="1" dirty="0">
                <a:solidFill>
                  <a:schemeClr val="tx2">
                    <a:lumMod val="75000"/>
                  </a:schemeClr>
                </a:solidFill>
                <a:latin typeface="Candara" panose="020E0502030303020204" pitchFamily="34" charset="0"/>
              </a:rPr>
              <a:t>How we assist our Florida counties</a:t>
            </a:r>
            <a:endParaRPr lang="en-US" b="1" dirty="0">
              <a:solidFill>
                <a:schemeClr val="tx2">
                  <a:lumMod val="75000"/>
                </a:schemeClr>
              </a:solidFill>
            </a:endParaRPr>
          </a:p>
        </p:txBody>
      </p:sp>
      <p:sp>
        <p:nvSpPr>
          <p:cNvPr id="3" name="Content Placeholder 2">
            <a:extLst>
              <a:ext uri="{FF2B5EF4-FFF2-40B4-BE49-F238E27FC236}">
                <a16:creationId xmlns:a16="http://schemas.microsoft.com/office/drawing/2014/main" id="{88A74381-A109-49E1-94B7-6A1545E54EF2}"/>
              </a:ext>
            </a:extLst>
          </p:cNvPr>
          <p:cNvSpPr>
            <a:spLocks noGrp="1"/>
          </p:cNvSpPr>
          <p:nvPr>
            <p:ph idx="1"/>
          </p:nvPr>
        </p:nvSpPr>
        <p:spPr>
          <a:xfrm>
            <a:off x="3823212" y="1789113"/>
            <a:ext cx="7342504" cy="4351337"/>
          </a:xfrm>
        </p:spPr>
        <p:txBody>
          <a:bodyPr>
            <a:normAutofit fontScale="92500" lnSpcReduction="10000"/>
          </a:bodyPr>
          <a:lstStyle/>
          <a:p>
            <a:pPr marL="342900" indent="-342900">
              <a:defRPr/>
            </a:pPr>
            <a:r>
              <a:rPr lang="en-US" sz="2800" dirty="0"/>
              <a:t>GIS mapping of treatment zones</a:t>
            </a:r>
            <a:endParaRPr lang="en-US" sz="900" dirty="0"/>
          </a:p>
          <a:p>
            <a:pPr marL="342900" indent="-342900">
              <a:buFont typeface="Arial" panose="020B0604020202020204" pitchFamily="34" charset="0"/>
              <a:buChar char="•"/>
              <a:defRPr/>
            </a:pPr>
            <a:r>
              <a:rPr lang="en-US" sz="2800" dirty="0"/>
              <a:t>Pre-treatment mosquito surveillance</a:t>
            </a:r>
            <a:endParaRPr lang="en-US" sz="900" dirty="0"/>
          </a:p>
          <a:p>
            <a:pPr marL="342900" indent="-342900">
              <a:buFont typeface="Arial" panose="020B0604020202020204" pitchFamily="34" charset="0"/>
              <a:buChar char="•"/>
              <a:defRPr/>
            </a:pPr>
            <a:r>
              <a:rPr lang="en-US" sz="2800" dirty="0"/>
              <a:t>Trap evaluation (count and identification)</a:t>
            </a:r>
            <a:endParaRPr lang="en-US" sz="900" dirty="0"/>
          </a:p>
          <a:p>
            <a:pPr marL="342900" indent="-342900">
              <a:buFont typeface="Arial" panose="020B0604020202020204" pitchFamily="34" charset="0"/>
              <a:buChar char="•"/>
              <a:defRPr/>
            </a:pPr>
            <a:r>
              <a:rPr lang="en-US" sz="2800" dirty="0"/>
              <a:t>Public notifications (representatives for beekeepers, aquaculture)</a:t>
            </a:r>
            <a:endParaRPr lang="en-US" sz="900" dirty="0"/>
          </a:p>
          <a:p>
            <a:pPr marL="342900" indent="-342900">
              <a:buFont typeface="Arial" panose="020B0604020202020204" pitchFamily="34" charset="0"/>
              <a:buChar char="•"/>
              <a:defRPr/>
            </a:pPr>
            <a:r>
              <a:rPr lang="en-US" sz="2800" dirty="0"/>
              <a:t>Concurrency with USFWS, FDEP, FFWCC </a:t>
            </a:r>
          </a:p>
          <a:p>
            <a:pPr marL="342900" indent="-342900">
              <a:buFont typeface="Arial" panose="020B0604020202020204" pitchFamily="34" charset="0"/>
              <a:buChar char="•"/>
              <a:defRPr/>
            </a:pPr>
            <a:r>
              <a:rPr lang="en-US" sz="2800" dirty="0"/>
              <a:t>Agreement with CDC</a:t>
            </a:r>
            <a:endParaRPr lang="en-US" sz="900" dirty="0"/>
          </a:p>
          <a:p>
            <a:pPr marL="342900" indent="-342900">
              <a:buFont typeface="Arial" panose="020B0604020202020204" pitchFamily="34" charset="0"/>
              <a:buChar char="•"/>
              <a:defRPr/>
            </a:pPr>
            <a:r>
              <a:rPr lang="en-US" sz="2800" dirty="0"/>
              <a:t>Coordinate with our contractors</a:t>
            </a:r>
            <a:endParaRPr lang="en-US" sz="900" dirty="0"/>
          </a:p>
          <a:p>
            <a:pPr marL="342900" indent="-342900">
              <a:buFont typeface="Arial" panose="020B0604020202020204" pitchFamily="34" charset="0"/>
              <a:buChar char="•"/>
              <a:defRPr/>
            </a:pPr>
            <a:r>
              <a:rPr lang="en-US" sz="2800" dirty="0"/>
              <a:t>Post-treatment surveillance </a:t>
            </a:r>
          </a:p>
          <a:p>
            <a:endParaRPr lang="en-US" dirty="0"/>
          </a:p>
        </p:txBody>
      </p:sp>
      <p:pic>
        <p:nvPicPr>
          <p:cNvPr id="5" name="Picture 4">
            <a:extLst>
              <a:ext uri="{FF2B5EF4-FFF2-40B4-BE49-F238E27FC236}">
                <a16:creationId xmlns:a16="http://schemas.microsoft.com/office/drawing/2014/main" id="{A4591580-4290-837F-B902-EAA821547B38}"/>
              </a:ext>
            </a:extLst>
          </p:cNvPr>
          <p:cNvPicPr>
            <a:picLocks noChangeAspect="1"/>
          </p:cNvPicPr>
          <p:nvPr/>
        </p:nvPicPr>
        <p:blipFill>
          <a:blip r:embed="rId4"/>
          <a:stretch>
            <a:fillRect/>
          </a:stretch>
        </p:blipFill>
        <p:spPr>
          <a:xfrm>
            <a:off x="2480600" y="180652"/>
            <a:ext cx="1183566" cy="118356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10D4C-1BB5-933A-B3E0-BA74C9B81B80}"/>
              </a:ext>
            </a:extLst>
          </p:cNvPr>
          <p:cNvSpPr>
            <a:spLocks noGrp="1"/>
          </p:cNvSpPr>
          <p:nvPr>
            <p:ph type="title"/>
          </p:nvPr>
        </p:nvSpPr>
        <p:spPr>
          <a:xfrm>
            <a:off x="3456432" y="804418"/>
            <a:ext cx="5865499" cy="695878"/>
          </a:xfrm>
        </p:spPr>
        <p:txBody>
          <a:bodyPr>
            <a:normAutofit/>
          </a:bodyPr>
          <a:lstStyle/>
          <a:p>
            <a:r>
              <a:rPr lang="en-US" sz="4400" b="1" dirty="0">
                <a:solidFill>
                  <a:schemeClr val="tx2">
                    <a:lumMod val="75000"/>
                  </a:schemeClr>
                </a:solidFill>
                <a:latin typeface="Candara" panose="020E0502030303020204" pitchFamily="34" charset="0"/>
              </a:rPr>
              <a:t>What is MCIRT?</a:t>
            </a:r>
          </a:p>
        </p:txBody>
      </p:sp>
      <p:sp>
        <p:nvSpPr>
          <p:cNvPr id="3" name="Content Placeholder 2">
            <a:extLst>
              <a:ext uri="{FF2B5EF4-FFF2-40B4-BE49-F238E27FC236}">
                <a16:creationId xmlns:a16="http://schemas.microsoft.com/office/drawing/2014/main" id="{1BE02115-5EE6-FF17-1D83-10AB23F72CF2}"/>
              </a:ext>
            </a:extLst>
          </p:cNvPr>
          <p:cNvSpPr>
            <a:spLocks noGrp="1"/>
          </p:cNvSpPr>
          <p:nvPr>
            <p:ph idx="1"/>
          </p:nvPr>
        </p:nvSpPr>
        <p:spPr>
          <a:xfrm>
            <a:off x="3548860" y="1376313"/>
            <a:ext cx="8272352" cy="4753809"/>
          </a:xfrm>
        </p:spPr>
        <p:txBody>
          <a:bodyPr>
            <a:normAutofit/>
          </a:bodyPr>
          <a:lstStyle/>
          <a:p>
            <a:r>
              <a:rPr lang="en-US" dirty="0"/>
              <a:t>Mosquito Control Incident Response Team</a:t>
            </a:r>
          </a:p>
          <a:p>
            <a:r>
              <a:rPr lang="en-US" dirty="0"/>
              <a:t>Specialized response team based out of the Division of Agricultural Environmental Services (AES) focusing on coordinating large scale vector control efforts to reduce risk of both disease and nuisance biting mosquitoes that can impact response and recovery efforts</a:t>
            </a:r>
          </a:p>
          <a:p>
            <a:r>
              <a:rPr lang="en-US" dirty="0"/>
              <a:t>Assembled to respond to counties requesting assistance for vector control typically after a hurricane event, especially in fiscally constrained counties</a:t>
            </a:r>
          </a:p>
          <a:p>
            <a:r>
              <a:rPr lang="en-US" dirty="0"/>
              <a:t>The team has also been activated for large scale mosquito borne disease events such as West Nile virus and Zika Virus</a:t>
            </a:r>
          </a:p>
        </p:txBody>
      </p:sp>
      <p:pic>
        <p:nvPicPr>
          <p:cNvPr id="9" name="Picture 8" descr="A group of bees on a plant&#10;&#10;Description automatically generated with low confidence">
            <a:extLst>
              <a:ext uri="{FF2B5EF4-FFF2-40B4-BE49-F238E27FC236}">
                <a16:creationId xmlns:a16="http://schemas.microsoft.com/office/drawing/2014/main" id="{E88244B2-A540-2D38-4532-674585B035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31375" y="1812598"/>
            <a:ext cx="4310406" cy="3232805"/>
          </a:xfrm>
          <a:prstGeom prst="rect">
            <a:avLst/>
          </a:prstGeom>
        </p:spPr>
      </p:pic>
      <p:pic>
        <p:nvPicPr>
          <p:cNvPr id="4" name="Picture 3">
            <a:extLst>
              <a:ext uri="{FF2B5EF4-FFF2-40B4-BE49-F238E27FC236}">
                <a16:creationId xmlns:a16="http://schemas.microsoft.com/office/drawing/2014/main" id="{6B202F51-45CC-2291-54EF-379F973C6522}"/>
              </a:ext>
            </a:extLst>
          </p:cNvPr>
          <p:cNvPicPr>
            <a:picLocks noChangeAspect="1"/>
          </p:cNvPicPr>
          <p:nvPr/>
        </p:nvPicPr>
        <p:blipFill>
          <a:blip r:embed="rId4"/>
          <a:stretch>
            <a:fillRect/>
          </a:stretch>
        </p:blipFill>
        <p:spPr>
          <a:xfrm>
            <a:off x="2806549" y="136095"/>
            <a:ext cx="1183566" cy="1183566"/>
          </a:xfrm>
          <a:prstGeom prst="rect">
            <a:avLst/>
          </a:prstGeom>
        </p:spPr>
      </p:pic>
    </p:spTree>
    <p:extLst>
      <p:ext uri="{BB962C8B-B14F-4D97-AF65-F5344CB8AC3E}">
        <p14:creationId xmlns:p14="http://schemas.microsoft.com/office/powerpoint/2010/main" val="3791918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truck on a road&#10;&#10;Description automatically generated">
            <a:extLst>
              <a:ext uri="{FF2B5EF4-FFF2-40B4-BE49-F238E27FC236}">
                <a16:creationId xmlns:a16="http://schemas.microsoft.com/office/drawing/2014/main" id="{D1C8080A-C329-3789-9006-B22502F82A5D}"/>
              </a:ext>
            </a:extLst>
          </p:cNvPr>
          <p:cNvPicPr>
            <a:picLocks noChangeAspect="1"/>
          </p:cNvPicPr>
          <p:nvPr/>
        </p:nvPicPr>
        <p:blipFill rotWithShape="1">
          <a:blip r:embed="rId3"/>
          <a:srcRect t="34409" b="39124"/>
          <a:stretch/>
        </p:blipFill>
        <p:spPr>
          <a:xfrm>
            <a:off x="3601" y="4437789"/>
            <a:ext cx="12188399" cy="2419459"/>
          </a:xfrm>
          <a:prstGeom prst="rect">
            <a:avLst/>
          </a:prstGeom>
        </p:spPr>
      </p:pic>
      <p:sp>
        <p:nvSpPr>
          <p:cNvPr id="2" name="Title 1">
            <a:extLst>
              <a:ext uri="{FF2B5EF4-FFF2-40B4-BE49-F238E27FC236}">
                <a16:creationId xmlns:a16="http://schemas.microsoft.com/office/drawing/2014/main" id="{E778319C-2CE8-2D03-F274-E19F185FFE82}"/>
              </a:ext>
            </a:extLst>
          </p:cNvPr>
          <p:cNvSpPr>
            <a:spLocks noGrp="1"/>
          </p:cNvSpPr>
          <p:nvPr>
            <p:ph type="title"/>
          </p:nvPr>
        </p:nvSpPr>
        <p:spPr/>
        <p:txBody>
          <a:bodyPr>
            <a:normAutofit/>
          </a:bodyPr>
          <a:lstStyle/>
          <a:p>
            <a:r>
              <a:rPr lang="en-US" sz="4400" b="1" cap="none" dirty="0">
                <a:solidFill>
                  <a:schemeClr val="tx2">
                    <a:lumMod val="75000"/>
                  </a:schemeClr>
                </a:solidFill>
                <a:latin typeface="Candara" panose="020E0502030303020204" pitchFamily="34" charset="0"/>
              </a:rPr>
              <a:t>2024 Hurricane Season Synopsis</a:t>
            </a:r>
          </a:p>
        </p:txBody>
      </p:sp>
      <p:sp>
        <p:nvSpPr>
          <p:cNvPr id="3" name="Text Placeholder 2">
            <a:extLst>
              <a:ext uri="{FF2B5EF4-FFF2-40B4-BE49-F238E27FC236}">
                <a16:creationId xmlns:a16="http://schemas.microsoft.com/office/drawing/2014/main" id="{E5A4750A-DF0D-DF50-7709-E6A52CB9155D}"/>
              </a:ext>
            </a:extLst>
          </p:cNvPr>
          <p:cNvSpPr>
            <a:spLocks noGrp="1"/>
          </p:cNvSpPr>
          <p:nvPr>
            <p:ph type="body" sz="quarter" idx="10"/>
          </p:nvPr>
        </p:nvSpPr>
        <p:spPr>
          <a:xfrm>
            <a:off x="716199" y="1067573"/>
            <a:ext cx="3782139" cy="1188720"/>
          </a:xfrm>
          <a:solidFill>
            <a:schemeClr val="bg2">
              <a:lumMod val="75000"/>
            </a:schemeClr>
          </a:solidFill>
        </p:spPr>
        <p:txBody>
          <a:bodyPr/>
          <a:lstStyle/>
          <a:p>
            <a:pPr>
              <a:spcBef>
                <a:spcPts val="0"/>
              </a:spcBef>
            </a:pPr>
            <a:r>
              <a:rPr lang="en-US" dirty="0">
                <a:solidFill>
                  <a:schemeClr val="tx1">
                    <a:lumMod val="85000"/>
                  </a:schemeClr>
                </a:solidFill>
                <a:latin typeface="Aptos" panose="020B0004020202020204" pitchFamily="34" charset="0"/>
              </a:rPr>
              <a:t>Landfall: </a:t>
            </a:r>
            <a:r>
              <a:rPr lang="en-US" dirty="0" err="1">
                <a:solidFill>
                  <a:schemeClr val="tx1">
                    <a:lumMod val="85000"/>
                  </a:schemeClr>
                </a:solidFill>
                <a:latin typeface="Aptos" panose="020B0004020202020204" pitchFamily="34" charset="0"/>
              </a:rPr>
              <a:t>Steinhatchee</a:t>
            </a:r>
            <a:r>
              <a:rPr lang="en-US" dirty="0">
                <a:solidFill>
                  <a:schemeClr val="tx1">
                    <a:lumMod val="85000"/>
                  </a:schemeClr>
                </a:solidFill>
                <a:latin typeface="Aptos" panose="020B0004020202020204" pitchFamily="34" charset="0"/>
              </a:rPr>
              <a:t>, Taylor County, Category 1</a:t>
            </a:r>
          </a:p>
          <a:p>
            <a:pPr>
              <a:spcBef>
                <a:spcPts val="0"/>
              </a:spcBef>
            </a:pPr>
            <a:r>
              <a:rPr lang="en-US" dirty="0">
                <a:solidFill>
                  <a:schemeClr val="tx1">
                    <a:lumMod val="85000"/>
                  </a:schemeClr>
                </a:solidFill>
                <a:latin typeface="Aptos" panose="020B0004020202020204" pitchFamily="34" charset="0"/>
              </a:rPr>
              <a:t>28 counties impacted</a:t>
            </a:r>
          </a:p>
          <a:p>
            <a:pPr>
              <a:spcBef>
                <a:spcPts val="0"/>
              </a:spcBef>
            </a:pPr>
            <a:r>
              <a:rPr lang="en-US" dirty="0">
                <a:solidFill>
                  <a:schemeClr val="tx1">
                    <a:lumMod val="85000"/>
                  </a:schemeClr>
                </a:solidFill>
                <a:latin typeface="Aptos" panose="020B0004020202020204" pitchFamily="34" charset="0"/>
              </a:rPr>
              <a:t>9 counties requested assistance</a:t>
            </a:r>
          </a:p>
          <a:p>
            <a:pPr>
              <a:spcBef>
                <a:spcPts val="0"/>
              </a:spcBef>
            </a:pPr>
            <a:r>
              <a:rPr lang="en-US" dirty="0">
                <a:solidFill>
                  <a:schemeClr val="tx1">
                    <a:lumMod val="85000"/>
                  </a:schemeClr>
                </a:solidFill>
                <a:latin typeface="Aptos" panose="020B0004020202020204" pitchFamily="34" charset="0"/>
              </a:rPr>
              <a:t>1,068,403 Acres treated</a:t>
            </a:r>
          </a:p>
        </p:txBody>
      </p:sp>
      <p:sp>
        <p:nvSpPr>
          <p:cNvPr id="6" name="Text Placeholder 5">
            <a:extLst>
              <a:ext uri="{FF2B5EF4-FFF2-40B4-BE49-F238E27FC236}">
                <a16:creationId xmlns:a16="http://schemas.microsoft.com/office/drawing/2014/main" id="{DDD8DAAE-07DF-E088-8EFA-78573522DA5F}"/>
              </a:ext>
            </a:extLst>
          </p:cNvPr>
          <p:cNvSpPr>
            <a:spLocks noGrp="1"/>
          </p:cNvSpPr>
          <p:nvPr>
            <p:ph type="body" sz="quarter" idx="13"/>
          </p:nvPr>
        </p:nvSpPr>
        <p:spPr>
          <a:xfrm>
            <a:off x="941596" y="1140032"/>
            <a:ext cx="2265363" cy="304800"/>
          </a:xfrm>
        </p:spPr>
        <p:txBody>
          <a:bodyPr/>
          <a:lstStyle/>
          <a:p>
            <a:r>
              <a:rPr lang="en-US" dirty="0">
                <a:solidFill>
                  <a:schemeClr val="bg2">
                    <a:lumMod val="20000"/>
                    <a:lumOff val="80000"/>
                  </a:schemeClr>
                </a:solidFill>
                <a:latin typeface="Aptos" panose="020B0004020202020204" pitchFamily="34" charset="0"/>
              </a:rPr>
              <a:t>Hurricane Debby</a:t>
            </a:r>
          </a:p>
        </p:txBody>
      </p:sp>
      <p:sp>
        <p:nvSpPr>
          <p:cNvPr id="4" name="Text Placeholder 3">
            <a:extLst>
              <a:ext uri="{FF2B5EF4-FFF2-40B4-BE49-F238E27FC236}">
                <a16:creationId xmlns:a16="http://schemas.microsoft.com/office/drawing/2014/main" id="{9AD117B3-6E24-85B2-E567-9957DB07899F}"/>
              </a:ext>
            </a:extLst>
          </p:cNvPr>
          <p:cNvSpPr>
            <a:spLocks noGrp="1"/>
          </p:cNvSpPr>
          <p:nvPr>
            <p:ph type="body" sz="quarter" idx="11"/>
          </p:nvPr>
        </p:nvSpPr>
        <p:spPr>
          <a:xfrm>
            <a:off x="4498338" y="1068723"/>
            <a:ext cx="4038329" cy="1188720"/>
          </a:xfrm>
          <a:solidFill>
            <a:schemeClr val="bg2">
              <a:lumMod val="75000"/>
            </a:schemeClr>
          </a:solidFill>
        </p:spPr>
        <p:txBody>
          <a:bodyPr/>
          <a:lstStyle/>
          <a:p>
            <a:pPr>
              <a:spcBef>
                <a:spcPts val="0"/>
              </a:spcBef>
            </a:pPr>
            <a:endParaRPr lang="en-US" dirty="0">
              <a:solidFill>
                <a:schemeClr val="tx1">
                  <a:lumMod val="85000"/>
                </a:schemeClr>
              </a:solidFill>
              <a:latin typeface="+mn-lt"/>
            </a:endParaRPr>
          </a:p>
          <a:p>
            <a:pPr>
              <a:spcBef>
                <a:spcPts val="0"/>
              </a:spcBef>
            </a:pPr>
            <a:endParaRPr lang="en-US" dirty="0">
              <a:solidFill>
                <a:schemeClr val="tx1">
                  <a:lumMod val="85000"/>
                </a:schemeClr>
              </a:solidFill>
              <a:latin typeface="+mn-lt"/>
            </a:endParaRPr>
          </a:p>
          <a:p>
            <a:pPr>
              <a:spcBef>
                <a:spcPts val="0"/>
              </a:spcBef>
            </a:pPr>
            <a:r>
              <a:rPr lang="en-US" dirty="0">
                <a:solidFill>
                  <a:schemeClr val="tx1">
                    <a:lumMod val="85000"/>
                  </a:schemeClr>
                </a:solidFill>
                <a:latin typeface="Aptos" panose="020B0004020202020204" pitchFamily="34" charset="0"/>
              </a:rPr>
              <a:t>Landfall: Keaton Beach, Taylor County, Category 4</a:t>
            </a:r>
          </a:p>
          <a:p>
            <a:pPr>
              <a:spcBef>
                <a:spcPts val="0"/>
              </a:spcBef>
            </a:pPr>
            <a:r>
              <a:rPr lang="en-US" dirty="0">
                <a:solidFill>
                  <a:schemeClr val="tx1">
                    <a:lumMod val="85000"/>
                  </a:schemeClr>
                </a:solidFill>
                <a:latin typeface="Aptos" panose="020B0004020202020204" pitchFamily="34" charset="0"/>
              </a:rPr>
              <a:t>29 counties impacted</a:t>
            </a:r>
          </a:p>
          <a:p>
            <a:pPr>
              <a:spcBef>
                <a:spcPts val="0"/>
              </a:spcBef>
            </a:pPr>
            <a:r>
              <a:rPr lang="en-US" dirty="0">
                <a:solidFill>
                  <a:schemeClr val="tx1">
                    <a:lumMod val="85000"/>
                  </a:schemeClr>
                </a:solidFill>
                <a:latin typeface="Aptos" panose="020B0004020202020204" pitchFamily="34" charset="0"/>
              </a:rPr>
              <a:t>3 counties requested assistance</a:t>
            </a:r>
          </a:p>
          <a:p>
            <a:pPr>
              <a:spcBef>
                <a:spcPts val="0"/>
              </a:spcBef>
            </a:pPr>
            <a:r>
              <a:rPr lang="en-US" dirty="0">
                <a:solidFill>
                  <a:schemeClr val="tx1">
                    <a:lumMod val="85000"/>
                  </a:schemeClr>
                </a:solidFill>
                <a:latin typeface="Aptos" panose="020B0004020202020204" pitchFamily="34" charset="0"/>
              </a:rPr>
              <a:t>243,201 Acres treated</a:t>
            </a:r>
          </a:p>
          <a:p>
            <a:endParaRPr lang="en-US" dirty="0">
              <a:latin typeface="+mn-lt"/>
            </a:endParaRPr>
          </a:p>
        </p:txBody>
      </p:sp>
      <p:sp>
        <p:nvSpPr>
          <p:cNvPr id="7" name="Text Placeholder 6">
            <a:extLst>
              <a:ext uri="{FF2B5EF4-FFF2-40B4-BE49-F238E27FC236}">
                <a16:creationId xmlns:a16="http://schemas.microsoft.com/office/drawing/2014/main" id="{051029BB-D140-C153-A407-284C2DCDE053}"/>
              </a:ext>
            </a:extLst>
          </p:cNvPr>
          <p:cNvSpPr>
            <a:spLocks noGrp="1"/>
          </p:cNvSpPr>
          <p:nvPr>
            <p:ph type="body" sz="quarter" idx="14"/>
          </p:nvPr>
        </p:nvSpPr>
        <p:spPr>
          <a:xfrm>
            <a:off x="4657289" y="1140032"/>
            <a:ext cx="2037924" cy="304800"/>
          </a:xfrm>
        </p:spPr>
        <p:txBody>
          <a:bodyPr/>
          <a:lstStyle/>
          <a:p>
            <a:r>
              <a:rPr lang="en-US" dirty="0">
                <a:solidFill>
                  <a:schemeClr val="bg2">
                    <a:lumMod val="20000"/>
                    <a:lumOff val="80000"/>
                  </a:schemeClr>
                </a:solidFill>
                <a:latin typeface="Aptos" panose="020B0004020202020204" pitchFamily="34" charset="0"/>
              </a:rPr>
              <a:t>Hurricane Helene</a:t>
            </a:r>
          </a:p>
        </p:txBody>
      </p:sp>
      <p:sp>
        <p:nvSpPr>
          <p:cNvPr id="5" name="Text Placeholder 4">
            <a:extLst>
              <a:ext uri="{FF2B5EF4-FFF2-40B4-BE49-F238E27FC236}">
                <a16:creationId xmlns:a16="http://schemas.microsoft.com/office/drawing/2014/main" id="{ED176236-58B3-8708-A45C-3CFCD460A86F}"/>
              </a:ext>
            </a:extLst>
          </p:cNvPr>
          <p:cNvSpPr>
            <a:spLocks noGrp="1"/>
          </p:cNvSpPr>
          <p:nvPr>
            <p:ph type="body" sz="quarter" idx="12"/>
          </p:nvPr>
        </p:nvSpPr>
        <p:spPr>
          <a:xfrm>
            <a:off x="8536667" y="1067573"/>
            <a:ext cx="3657600" cy="1188720"/>
          </a:xfrm>
          <a:solidFill>
            <a:schemeClr val="bg2">
              <a:lumMod val="75000"/>
            </a:schemeClr>
          </a:solidFill>
        </p:spPr>
        <p:txBody>
          <a:bodyPr/>
          <a:lstStyle/>
          <a:p>
            <a:pPr>
              <a:spcBef>
                <a:spcPts val="0"/>
              </a:spcBef>
            </a:pPr>
            <a:r>
              <a:rPr lang="en-US" dirty="0">
                <a:solidFill>
                  <a:schemeClr val="tx1">
                    <a:lumMod val="85000"/>
                  </a:schemeClr>
                </a:solidFill>
                <a:latin typeface="Aptos" panose="020B0004020202020204" pitchFamily="34" charset="0"/>
              </a:rPr>
              <a:t>Landfall: Siesta Key, Charlotte County, Category 3</a:t>
            </a:r>
          </a:p>
          <a:p>
            <a:pPr>
              <a:spcBef>
                <a:spcPts val="0"/>
              </a:spcBef>
            </a:pPr>
            <a:r>
              <a:rPr lang="en-US" dirty="0">
                <a:solidFill>
                  <a:schemeClr val="tx1">
                    <a:lumMod val="85000"/>
                  </a:schemeClr>
                </a:solidFill>
                <a:latin typeface="Aptos" panose="020B0004020202020204" pitchFamily="34" charset="0"/>
              </a:rPr>
              <a:t>37 counties impacted</a:t>
            </a:r>
          </a:p>
          <a:p>
            <a:pPr>
              <a:spcBef>
                <a:spcPts val="0"/>
              </a:spcBef>
            </a:pPr>
            <a:r>
              <a:rPr lang="en-US" dirty="0">
                <a:solidFill>
                  <a:schemeClr val="tx1">
                    <a:lumMod val="85000"/>
                  </a:schemeClr>
                </a:solidFill>
                <a:latin typeface="Aptos" panose="020B0004020202020204" pitchFamily="34" charset="0"/>
              </a:rPr>
              <a:t>21 counties requested assistance</a:t>
            </a:r>
          </a:p>
          <a:p>
            <a:pPr>
              <a:spcBef>
                <a:spcPts val="0"/>
              </a:spcBef>
            </a:pPr>
            <a:r>
              <a:rPr lang="en-US" dirty="0">
                <a:solidFill>
                  <a:schemeClr val="tx1">
                    <a:lumMod val="85000"/>
                  </a:schemeClr>
                </a:solidFill>
                <a:latin typeface="Aptos" panose="020B0004020202020204" pitchFamily="34" charset="0"/>
              </a:rPr>
              <a:t>3,487,568 Acres treated</a:t>
            </a:r>
          </a:p>
        </p:txBody>
      </p:sp>
      <p:sp>
        <p:nvSpPr>
          <p:cNvPr id="8" name="Text Placeholder 7">
            <a:extLst>
              <a:ext uri="{FF2B5EF4-FFF2-40B4-BE49-F238E27FC236}">
                <a16:creationId xmlns:a16="http://schemas.microsoft.com/office/drawing/2014/main" id="{CC823F9F-44C8-9426-0356-040D62C93CEB}"/>
              </a:ext>
            </a:extLst>
          </p:cNvPr>
          <p:cNvSpPr>
            <a:spLocks noGrp="1"/>
          </p:cNvSpPr>
          <p:nvPr>
            <p:ph type="body" sz="quarter" idx="15"/>
          </p:nvPr>
        </p:nvSpPr>
        <p:spPr>
          <a:xfrm>
            <a:off x="8695618" y="1140032"/>
            <a:ext cx="2265363" cy="304800"/>
          </a:xfrm>
          <a:solidFill>
            <a:schemeClr val="bg2">
              <a:lumMod val="75000"/>
            </a:schemeClr>
          </a:solidFill>
        </p:spPr>
        <p:txBody>
          <a:bodyPr/>
          <a:lstStyle/>
          <a:p>
            <a:r>
              <a:rPr lang="en-US" dirty="0">
                <a:solidFill>
                  <a:schemeClr val="bg2">
                    <a:lumMod val="20000"/>
                    <a:lumOff val="80000"/>
                  </a:schemeClr>
                </a:solidFill>
                <a:latin typeface="Aptos" panose="020B0004020202020204" pitchFamily="34" charset="0"/>
              </a:rPr>
              <a:t>Hurricane Milton</a:t>
            </a:r>
          </a:p>
        </p:txBody>
      </p:sp>
      <p:sp>
        <p:nvSpPr>
          <p:cNvPr id="9" name="Text Placeholder 8">
            <a:extLst>
              <a:ext uri="{FF2B5EF4-FFF2-40B4-BE49-F238E27FC236}">
                <a16:creationId xmlns:a16="http://schemas.microsoft.com/office/drawing/2014/main" id="{42835657-5DA0-1A6D-5167-12F6EB432C6B}"/>
              </a:ext>
            </a:extLst>
          </p:cNvPr>
          <p:cNvSpPr>
            <a:spLocks noGrp="1"/>
          </p:cNvSpPr>
          <p:nvPr>
            <p:ph type="body" sz="quarter" idx="16"/>
          </p:nvPr>
        </p:nvSpPr>
        <p:spPr>
          <a:xfrm>
            <a:off x="1215124" y="2356732"/>
            <a:ext cx="3024314" cy="839183"/>
          </a:xfrm>
        </p:spPr>
        <p:txBody>
          <a:bodyPr/>
          <a:lstStyle/>
          <a:p>
            <a:r>
              <a:rPr lang="en-US" b="1" dirty="0">
                <a:latin typeface="Aptos" panose="020B0004020202020204" pitchFamily="34" charset="0"/>
              </a:rPr>
              <a:t>MCIRT: </a:t>
            </a:r>
          </a:p>
          <a:p>
            <a:pPr marL="171450" indent="-171450">
              <a:buFont typeface="Arial" panose="020B0604020202020204" pitchFamily="34" charset="0"/>
              <a:buChar char="•"/>
            </a:pPr>
            <a:r>
              <a:rPr lang="en-US" dirty="0">
                <a:latin typeface="Aptos" panose="020B0004020202020204" pitchFamily="34" charset="0"/>
              </a:rPr>
              <a:t>Activated: 8/15/2024</a:t>
            </a:r>
          </a:p>
          <a:p>
            <a:pPr marL="171450" indent="-171450">
              <a:buFont typeface="Arial" panose="020B0604020202020204" pitchFamily="34" charset="0"/>
              <a:buChar char="•"/>
            </a:pPr>
            <a:r>
              <a:rPr lang="en-US" dirty="0">
                <a:latin typeface="Aptos" panose="020B0004020202020204" pitchFamily="34" charset="0"/>
              </a:rPr>
              <a:t>Deactivated: 8/26/2024</a:t>
            </a:r>
          </a:p>
          <a:p>
            <a:pPr marL="171450" indent="-171450">
              <a:buFont typeface="Arial" panose="020B0604020202020204" pitchFamily="34" charset="0"/>
              <a:buChar char="•"/>
            </a:pPr>
            <a:r>
              <a:rPr lang="en-US" dirty="0">
                <a:latin typeface="Aptos" panose="020B0004020202020204" pitchFamily="34" charset="0"/>
              </a:rPr>
              <a:t>24 FDACS employees participated</a:t>
            </a:r>
          </a:p>
        </p:txBody>
      </p:sp>
      <p:sp>
        <p:nvSpPr>
          <p:cNvPr id="10" name="Text Placeholder 9">
            <a:extLst>
              <a:ext uri="{FF2B5EF4-FFF2-40B4-BE49-F238E27FC236}">
                <a16:creationId xmlns:a16="http://schemas.microsoft.com/office/drawing/2014/main" id="{4DB0A2FA-5D96-215B-CC72-FB61D8525AAC}"/>
              </a:ext>
            </a:extLst>
          </p:cNvPr>
          <p:cNvSpPr>
            <a:spLocks noGrp="1"/>
          </p:cNvSpPr>
          <p:nvPr>
            <p:ph type="body" sz="quarter" idx="17"/>
          </p:nvPr>
        </p:nvSpPr>
        <p:spPr>
          <a:xfrm>
            <a:off x="1196614" y="3492203"/>
            <a:ext cx="3034998" cy="839183"/>
          </a:xfrm>
        </p:spPr>
        <p:txBody>
          <a:bodyPr/>
          <a:lstStyle/>
          <a:p>
            <a:pPr lvl="0"/>
            <a:r>
              <a:rPr lang="en-US" b="1" dirty="0">
                <a:latin typeface="Aptos" panose="020B0004020202020204" pitchFamily="34" charset="0"/>
              </a:rPr>
              <a:t>Processes Added:</a:t>
            </a:r>
          </a:p>
          <a:p>
            <a:pPr marL="171450" lvl="0" indent="-171450">
              <a:buFont typeface="Arial" panose="020B0604020202020204" pitchFamily="34" charset="0"/>
              <a:buChar char="•"/>
            </a:pPr>
            <a:r>
              <a:rPr lang="en-US" dirty="0">
                <a:latin typeface="Aptos" panose="020B0004020202020204" pitchFamily="34" charset="0"/>
              </a:rPr>
              <a:t>Large Outdoor Events </a:t>
            </a:r>
          </a:p>
          <a:p>
            <a:pPr marL="171450" lvl="0" indent="-171450">
              <a:buFont typeface="Arial" panose="020B0604020202020204" pitchFamily="34" charset="0"/>
              <a:buChar char="•"/>
            </a:pPr>
            <a:r>
              <a:rPr lang="en-US" dirty="0">
                <a:latin typeface="Aptos" panose="020B0004020202020204" pitchFamily="34" charset="0"/>
              </a:rPr>
              <a:t>PIO Info Sheet for counties</a:t>
            </a:r>
          </a:p>
          <a:p>
            <a:pPr marL="171450" lvl="0" indent="-171450">
              <a:buFont typeface="Arial" panose="020B0604020202020204" pitchFamily="34" charset="0"/>
              <a:buChar char="•"/>
            </a:pPr>
            <a:r>
              <a:rPr lang="en-US" dirty="0">
                <a:latin typeface="Aptos" panose="020B0004020202020204" pitchFamily="34" charset="0"/>
              </a:rPr>
              <a:t>County checklist of required documentation</a:t>
            </a:r>
          </a:p>
          <a:p>
            <a:pPr marL="171450" lvl="0" indent="-171450">
              <a:buFont typeface="Arial" panose="020B0604020202020204" pitchFamily="34" charset="0"/>
              <a:buChar char="•"/>
            </a:pPr>
            <a:r>
              <a:rPr lang="en-US" dirty="0">
                <a:latin typeface="Aptos" panose="020B0004020202020204" pitchFamily="34" charset="0"/>
              </a:rPr>
              <a:t>Organic farm exclusion</a:t>
            </a:r>
          </a:p>
          <a:p>
            <a:pPr lvl="0"/>
            <a:endParaRPr lang="en-US" dirty="0">
              <a:latin typeface="+mn-lt"/>
            </a:endParaRPr>
          </a:p>
          <a:p>
            <a:endParaRPr lang="en-US" dirty="0">
              <a:latin typeface="+mn-lt"/>
            </a:endParaRPr>
          </a:p>
        </p:txBody>
      </p:sp>
      <p:sp>
        <p:nvSpPr>
          <p:cNvPr id="99" name="Text Placeholder 98">
            <a:extLst>
              <a:ext uri="{FF2B5EF4-FFF2-40B4-BE49-F238E27FC236}">
                <a16:creationId xmlns:a16="http://schemas.microsoft.com/office/drawing/2014/main" id="{4B15B48F-323D-D53A-284E-ECFCF1B47763}"/>
              </a:ext>
            </a:extLst>
          </p:cNvPr>
          <p:cNvSpPr>
            <a:spLocks noGrp="1"/>
          </p:cNvSpPr>
          <p:nvPr>
            <p:ph type="body" sz="quarter" idx="21"/>
          </p:nvPr>
        </p:nvSpPr>
        <p:spPr>
          <a:xfrm>
            <a:off x="554989" y="2376410"/>
            <a:ext cx="647701" cy="2042902"/>
          </a:xfrm>
        </p:spPr>
        <p:txBody>
          <a:bodyPr vert="vert270"/>
          <a:lstStyle/>
          <a:p>
            <a:pPr algn="r">
              <a:lnSpc>
                <a:spcPct val="100000"/>
              </a:lnSpc>
              <a:spcBef>
                <a:spcPts val="0"/>
              </a:spcBef>
            </a:pPr>
            <a:r>
              <a:rPr lang="en-US" sz="2400" dirty="0">
                <a:latin typeface="+mn-lt"/>
              </a:rPr>
              <a:t>August 5</a:t>
            </a:r>
          </a:p>
        </p:txBody>
      </p:sp>
      <p:sp>
        <p:nvSpPr>
          <p:cNvPr id="103" name="Text Placeholder 102">
            <a:extLst>
              <a:ext uri="{FF2B5EF4-FFF2-40B4-BE49-F238E27FC236}">
                <a16:creationId xmlns:a16="http://schemas.microsoft.com/office/drawing/2014/main" id="{19F7CB68-3005-C3CF-3A55-43B3FA72542F}"/>
              </a:ext>
            </a:extLst>
          </p:cNvPr>
          <p:cNvSpPr>
            <a:spLocks noGrp="1"/>
          </p:cNvSpPr>
          <p:nvPr>
            <p:ph type="body" sz="quarter" idx="25"/>
          </p:nvPr>
        </p:nvSpPr>
        <p:spPr>
          <a:xfrm>
            <a:off x="8275812" y="2373385"/>
            <a:ext cx="647700" cy="1738102"/>
          </a:xfrm>
        </p:spPr>
        <p:txBody>
          <a:bodyPr vert="vert270" lIns="0" tIns="0" rIns="0" bIns="0"/>
          <a:lstStyle/>
          <a:p>
            <a:pPr algn="r"/>
            <a:r>
              <a:rPr lang="en-US" sz="2400" dirty="0">
                <a:latin typeface="+mn-lt"/>
              </a:rPr>
              <a:t>October 9</a:t>
            </a:r>
          </a:p>
        </p:txBody>
      </p:sp>
      <p:sp>
        <p:nvSpPr>
          <p:cNvPr id="32" name="Text Placeholder 102">
            <a:extLst>
              <a:ext uri="{FF2B5EF4-FFF2-40B4-BE49-F238E27FC236}">
                <a16:creationId xmlns:a16="http://schemas.microsoft.com/office/drawing/2014/main" id="{EBF157BE-75DF-CA0C-A7FC-1007A439EA96}"/>
              </a:ext>
            </a:extLst>
          </p:cNvPr>
          <p:cNvSpPr txBox="1">
            <a:spLocks/>
          </p:cNvSpPr>
          <p:nvPr/>
        </p:nvSpPr>
        <p:spPr>
          <a:xfrm>
            <a:off x="4259963" y="2372322"/>
            <a:ext cx="647700" cy="3078946"/>
          </a:xfrm>
          <a:prstGeom prst="rect">
            <a:avLst/>
          </a:prstGeom>
        </p:spPr>
        <p:txBody>
          <a:bodyPr vert="vert270" lIns="0" tIns="0" rIns="0" bIns="0" rtlCol="0">
            <a:noAutofit/>
          </a:bodyPr>
          <a:lstStyle>
            <a:lvl1pPr marL="0" indent="0" algn="ctr" defTabSz="914400" rtl="0" eaLnBrk="1" latinLnBrk="0" hangingPunct="1">
              <a:lnSpc>
                <a:spcPct val="150000"/>
              </a:lnSpc>
              <a:spcBef>
                <a:spcPts val="1000"/>
              </a:spcBef>
              <a:buClr>
                <a:schemeClr val="accent3"/>
              </a:buClr>
              <a:buFont typeface="Wingdings" panose="05000000000000000000" pitchFamily="2" charset="2"/>
              <a:buNone/>
              <a:defRPr sz="5400" b="1" kern="1200" spc="50">
                <a:solidFill>
                  <a:schemeClr val="tx2"/>
                </a:solidFill>
                <a:latin typeface="+mn-lt"/>
                <a:ea typeface="+mn-ea"/>
                <a:cs typeface="+mn-cs"/>
              </a:defRPr>
            </a:lvl1pPr>
            <a:lvl2pPr marL="457200" indent="0" algn="l" defTabSz="914400" rtl="0" eaLnBrk="1" latinLnBrk="0" hangingPunct="1">
              <a:lnSpc>
                <a:spcPct val="150000"/>
              </a:lnSpc>
              <a:spcBef>
                <a:spcPts val="500"/>
              </a:spcBef>
              <a:buFontTx/>
              <a:buNone/>
              <a:defRPr sz="1000" b="0" i="1" kern="1200" spc="50" baseline="0">
                <a:solidFill>
                  <a:schemeClr val="tx1">
                    <a:alpha val="60000"/>
                  </a:schemeClr>
                </a:solidFill>
                <a:latin typeface="+mn-lt"/>
                <a:ea typeface="+mn-ea"/>
                <a:cs typeface="+mn-cs"/>
              </a:defRPr>
            </a:lvl2pPr>
            <a:lvl3pPr marL="9144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3pPr>
            <a:lvl4pPr marL="1371600" indent="0" algn="l" defTabSz="914400" rtl="0" eaLnBrk="1" latinLnBrk="0" hangingPunct="1">
              <a:lnSpc>
                <a:spcPct val="150000"/>
              </a:lnSpc>
              <a:spcBef>
                <a:spcPts val="500"/>
              </a:spcBef>
              <a:buClr>
                <a:schemeClr val="accent3"/>
              </a:buClr>
              <a:buFontTx/>
              <a:buNone/>
              <a:defRPr sz="1000" b="0" i="1" kern="1200" spc="50" baseline="0">
                <a:solidFill>
                  <a:schemeClr val="tx1">
                    <a:alpha val="60000"/>
                  </a:schemeClr>
                </a:solidFill>
                <a:latin typeface="+mn-lt"/>
                <a:ea typeface="+mn-ea"/>
                <a:cs typeface="+mn-cs"/>
              </a:defRPr>
            </a:lvl4pPr>
            <a:lvl5pPr marL="18288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2400" dirty="0"/>
              <a:t>September 26</a:t>
            </a:r>
          </a:p>
        </p:txBody>
      </p:sp>
      <p:sp>
        <p:nvSpPr>
          <p:cNvPr id="33" name="Text Placeholder 8">
            <a:extLst>
              <a:ext uri="{FF2B5EF4-FFF2-40B4-BE49-F238E27FC236}">
                <a16:creationId xmlns:a16="http://schemas.microsoft.com/office/drawing/2014/main" id="{55CA6361-68D6-7E36-9F6F-E818A7D860DC}"/>
              </a:ext>
            </a:extLst>
          </p:cNvPr>
          <p:cNvSpPr txBox="1">
            <a:spLocks/>
          </p:cNvSpPr>
          <p:nvPr/>
        </p:nvSpPr>
        <p:spPr>
          <a:xfrm>
            <a:off x="4813495" y="2374852"/>
            <a:ext cx="3122867" cy="839183"/>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0"/>
              </a:spcBef>
              <a:buClr>
                <a:schemeClr val="accent3"/>
              </a:buClr>
              <a:buFont typeface="Wingdings" panose="05000000000000000000" pitchFamily="2" charset="2"/>
              <a:buNone/>
              <a:defRPr sz="1200" b="0" kern="1200" spc="0" baseline="0">
                <a:solidFill>
                  <a:schemeClr val="tx2"/>
                </a:solidFill>
                <a:latin typeface="+mn-lt"/>
                <a:ea typeface="+mn-ea"/>
                <a:cs typeface="+mn-cs"/>
              </a:defRPr>
            </a:lvl1pPr>
            <a:lvl2pPr marL="457200" indent="0" algn="l" defTabSz="914400" rtl="0" eaLnBrk="1" latinLnBrk="0" hangingPunct="1">
              <a:lnSpc>
                <a:spcPct val="150000"/>
              </a:lnSpc>
              <a:spcBef>
                <a:spcPts val="500"/>
              </a:spcBef>
              <a:buFontTx/>
              <a:buNone/>
              <a:defRPr sz="1000" b="0" i="1" kern="1200" spc="50" baseline="0">
                <a:solidFill>
                  <a:schemeClr val="tx1">
                    <a:alpha val="60000"/>
                  </a:schemeClr>
                </a:solidFill>
                <a:latin typeface="+mn-lt"/>
                <a:ea typeface="+mn-ea"/>
                <a:cs typeface="+mn-cs"/>
              </a:defRPr>
            </a:lvl2pPr>
            <a:lvl3pPr marL="9144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3pPr>
            <a:lvl4pPr marL="1371600" indent="0" algn="l" defTabSz="914400" rtl="0" eaLnBrk="1" latinLnBrk="0" hangingPunct="1">
              <a:lnSpc>
                <a:spcPct val="150000"/>
              </a:lnSpc>
              <a:spcBef>
                <a:spcPts val="500"/>
              </a:spcBef>
              <a:buClr>
                <a:schemeClr val="accent3"/>
              </a:buClr>
              <a:buFontTx/>
              <a:buNone/>
              <a:defRPr sz="1000" b="0" i="1" kern="1200" spc="50" baseline="0">
                <a:solidFill>
                  <a:schemeClr val="tx1">
                    <a:alpha val="60000"/>
                  </a:schemeClr>
                </a:solidFill>
                <a:latin typeface="+mn-lt"/>
                <a:ea typeface="+mn-ea"/>
                <a:cs typeface="+mn-cs"/>
              </a:defRPr>
            </a:lvl4pPr>
            <a:lvl5pPr marL="18288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ptos" panose="020B0004020202020204" pitchFamily="34" charset="0"/>
              </a:rPr>
              <a:t>MCIRT: </a:t>
            </a:r>
          </a:p>
          <a:p>
            <a:pPr marL="171450" indent="-171450">
              <a:buClrTx/>
              <a:buFont typeface="Arial" panose="020B0604020202020204" pitchFamily="34" charset="0"/>
              <a:buChar char="•"/>
            </a:pPr>
            <a:r>
              <a:rPr lang="en-US" dirty="0">
                <a:latin typeface="Aptos" panose="020B0004020202020204" pitchFamily="34" charset="0"/>
              </a:rPr>
              <a:t>Activated: 10/15/2024</a:t>
            </a:r>
          </a:p>
          <a:p>
            <a:pPr marL="171450" indent="-171450">
              <a:buClrTx/>
              <a:buFont typeface="Arial" panose="020B0604020202020204" pitchFamily="34" charset="0"/>
              <a:buChar char="•"/>
            </a:pPr>
            <a:r>
              <a:rPr lang="en-US" dirty="0">
                <a:latin typeface="Aptos" panose="020B0004020202020204" pitchFamily="34" charset="0"/>
              </a:rPr>
              <a:t>Deactivated: 10/19/2024</a:t>
            </a:r>
          </a:p>
          <a:p>
            <a:pPr marL="171450" indent="-171450">
              <a:buClrTx/>
              <a:buFont typeface="Arial" panose="020B0604020202020204" pitchFamily="34" charset="0"/>
              <a:buChar char="•"/>
            </a:pPr>
            <a:r>
              <a:rPr lang="en-US" dirty="0">
                <a:latin typeface="Aptos" panose="020B0004020202020204" pitchFamily="34" charset="0"/>
              </a:rPr>
              <a:t>16 FDACS employees participated</a:t>
            </a:r>
          </a:p>
        </p:txBody>
      </p:sp>
      <p:sp>
        <p:nvSpPr>
          <p:cNvPr id="34" name="Text Placeholder 9">
            <a:extLst>
              <a:ext uri="{FF2B5EF4-FFF2-40B4-BE49-F238E27FC236}">
                <a16:creationId xmlns:a16="http://schemas.microsoft.com/office/drawing/2014/main" id="{2D8C60C7-175E-3F37-CD89-D38BF74C1115}"/>
              </a:ext>
            </a:extLst>
          </p:cNvPr>
          <p:cNvSpPr txBox="1">
            <a:spLocks/>
          </p:cNvSpPr>
          <p:nvPr/>
        </p:nvSpPr>
        <p:spPr>
          <a:xfrm>
            <a:off x="4802813" y="3221025"/>
            <a:ext cx="3133296" cy="839183"/>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0"/>
              </a:spcBef>
              <a:buClr>
                <a:schemeClr val="accent3"/>
              </a:buClr>
              <a:buFont typeface="Wingdings" panose="05000000000000000000" pitchFamily="2" charset="2"/>
              <a:buNone/>
              <a:defRPr sz="1200" b="0" kern="1200" spc="0" baseline="0">
                <a:solidFill>
                  <a:schemeClr val="tx2"/>
                </a:solidFill>
                <a:latin typeface="+mn-lt"/>
                <a:ea typeface="+mn-ea"/>
                <a:cs typeface="+mn-cs"/>
              </a:defRPr>
            </a:lvl1pPr>
            <a:lvl2pPr marL="457200" indent="0" algn="l" defTabSz="914400" rtl="0" eaLnBrk="1" latinLnBrk="0" hangingPunct="1">
              <a:lnSpc>
                <a:spcPct val="150000"/>
              </a:lnSpc>
              <a:spcBef>
                <a:spcPts val="500"/>
              </a:spcBef>
              <a:buFontTx/>
              <a:buNone/>
              <a:defRPr sz="1000" b="0" i="1" kern="1200" spc="50" baseline="0">
                <a:solidFill>
                  <a:schemeClr val="tx1">
                    <a:alpha val="60000"/>
                  </a:schemeClr>
                </a:solidFill>
                <a:latin typeface="+mn-lt"/>
                <a:ea typeface="+mn-ea"/>
                <a:cs typeface="+mn-cs"/>
              </a:defRPr>
            </a:lvl2pPr>
            <a:lvl3pPr marL="9144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3pPr>
            <a:lvl4pPr marL="1371600" indent="0" algn="l" defTabSz="914400" rtl="0" eaLnBrk="1" latinLnBrk="0" hangingPunct="1">
              <a:lnSpc>
                <a:spcPct val="150000"/>
              </a:lnSpc>
              <a:spcBef>
                <a:spcPts val="500"/>
              </a:spcBef>
              <a:buClr>
                <a:schemeClr val="accent3"/>
              </a:buClr>
              <a:buFontTx/>
              <a:buNone/>
              <a:defRPr sz="1000" b="0" i="1" kern="1200" spc="50" baseline="0">
                <a:solidFill>
                  <a:schemeClr val="tx1">
                    <a:alpha val="60000"/>
                  </a:schemeClr>
                </a:solidFill>
                <a:latin typeface="+mn-lt"/>
                <a:ea typeface="+mn-ea"/>
                <a:cs typeface="+mn-cs"/>
              </a:defRPr>
            </a:lvl4pPr>
            <a:lvl5pPr marL="18288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ptos" panose="020B0004020202020204" pitchFamily="34" charset="0"/>
              </a:rPr>
              <a:t>Processes Added:</a:t>
            </a:r>
          </a:p>
          <a:p>
            <a:pPr marL="171450" indent="-171450">
              <a:buClrTx/>
              <a:buFont typeface="Arial" panose="020B0604020202020204" pitchFamily="34" charset="0"/>
              <a:buChar char="•"/>
            </a:pPr>
            <a:r>
              <a:rPr lang="en-US" dirty="0">
                <a:latin typeface="Aptos" panose="020B0004020202020204" pitchFamily="34" charset="0"/>
              </a:rPr>
              <a:t>County required to submit checklist</a:t>
            </a:r>
          </a:p>
          <a:p>
            <a:endParaRPr lang="en-US" dirty="0"/>
          </a:p>
          <a:p>
            <a:endParaRPr lang="en-US" dirty="0"/>
          </a:p>
        </p:txBody>
      </p:sp>
      <p:sp>
        <p:nvSpPr>
          <p:cNvPr id="41" name="Text Placeholder 8">
            <a:extLst>
              <a:ext uri="{FF2B5EF4-FFF2-40B4-BE49-F238E27FC236}">
                <a16:creationId xmlns:a16="http://schemas.microsoft.com/office/drawing/2014/main" id="{BA0505D1-DD57-A3B1-875B-5199C6706BBD}"/>
              </a:ext>
            </a:extLst>
          </p:cNvPr>
          <p:cNvSpPr txBox="1">
            <a:spLocks/>
          </p:cNvSpPr>
          <p:nvPr/>
        </p:nvSpPr>
        <p:spPr>
          <a:xfrm>
            <a:off x="8894937" y="2374852"/>
            <a:ext cx="3009900" cy="839183"/>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0"/>
              </a:spcBef>
              <a:buClr>
                <a:schemeClr val="accent3"/>
              </a:buClr>
              <a:buFont typeface="Wingdings" panose="05000000000000000000" pitchFamily="2" charset="2"/>
              <a:buNone/>
              <a:defRPr sz="1200" b="0" kern="1200" spc="0" baseline="0">
                <a:solidFill>
                  <a:schemeClr val="tx2"/>
                </a:solidFill>
                <a:latin typeface="+mn-lt"/>
                <a:ea typeface="+mn-ea"/>
                <a:cs typeface="+mn-cs"/>
              </a:defRPr>
            </a:lvl1pPr>
            <a:lvl2pPr marL="457200" indent="0" algn="l" defTabSz="914400" rtl="0" eaLnBrk="1" latinLnBrk="0" hangingPunct="1">
              <a:lnSpc>
                <a:spcPct val="150000"/>
              </a:lnSpc>
              <a:spcBef>
                <a:spcPts val="500"/>
              </a:spcBef>
              <a:buFontTx/>
              <a:buNone/>
              <a:defRPr sz="1000" b="0" i="1" kern="1200" spc="50" baseline="0">
                <a:solidFill>
                  <a:schemeClr val="tx1">
                    <a:alpha val="60000"/>
                  </a:schemeClr>
                </a:solidFill>
                <a:latin typeface="+mn-lt"/>
                <a:ea typeface="+mn-ea"/>
                <a:cs typeface="+mn-cs"/>
              </a:defRPr>
            </a:lvl2pPr>
            <a:lvl3pPr marL="9144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3pPr>
            <a:lvl4pPr marL="1371600" indent="0" algn="l" defTabSz="914400" rtl="0" eaLnBrk="1" latinLnBrk="0" hangingPunct="1">
              <a:lnSpc>
                <a:spcPct val="150000"/>
              </a:lnSpc>
              <a:spcBef>
                <a:spcPts val="500"/>
              </a:spcBef>
              <a:buClr>
                <a:schemeClr val="accent3"/>
              </a:buClr>
              <a:buFontTx/>
              <a:buNone/>
              <a:defRPr sz="1000" b="0" i="1" kern="1200" spc="50" baseline="0">
                <a:solidFill>
                  <a:schemeClr val="tx1">
                    <a:alpha val="60000"/>
                  </a:schemeClr>
                </a:solidFill>
                <a:latin typeface="+mn-lt"/>
                <a:ea typeface="+mn-ea"/>
                <a:cs typeface="+mn-cs"/>
              </a:defRPr>
            </a:lvl4pPr>
            <a:lvl5pPr marL="18288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ptos" panose="020B0004020202020204" pitchFamily="34" charset="0"/>
              </a:rPr>
              <a:t>MCIRT: </a:t>
            </a:r>
          </a:p>
          <a:p>
            <a:pPr marL="171450" indent="-171450">
              <a:buClrTx/>
              <a:buFont typeface="Arial" panose="020B0604020202020204" pitchFamily="34" charset="0"/>
              <a:buChar char="•"/>
            </a:pPr>
            <a:r>
              <a:rPr lang="en-US" dirty="0">
                <a:latin typeface="Aptos" panose="020B0004020202020204" pitchFamily="34" charset="0"/>
              </a:rPr>
              <a:t>Activated: 10/21/2024</a:t>
            </a:r>
          </a:p>
          <a:p>
            <a:pPr marL="171450" indent="-171450">
              <a:buClrTx/>
              <a:buFont typeface="Arial" panose="020B0604020202020204" pitchFamily="34" charset="0"/>
              <a:buChar char="•"/>
            </a:pPr>
            <a:r>
              <a:rPr lang="en-US" dirty="0">
                <a:latin typeface="Aptos" panose="020B0004020202020204" pitchFamily="34" charset="0"/>
              </a:rPr>
              <a:t>Deactivated: 11/16/2024</a:t>
            </a:r>
          </a:p>
          <a:p>
            <a:pPr marL="171450" indent="-171450">
              <a:buClrTx/>
              <a:buFont typeface="Arial" panose="020B0604020202020204" pitchFamily="34" charset="0"/>
              <a:buChar char="•"/>
            </a:pPr>
            <a:r>
              <a:rPr lang="en-US" dirty="0">
                <a:latin typeface="Aptos" panose="020B0004020202020204" pitchFamily="34" charset="0"/>
              </a:rPr>
              <a:t>33 FDACS employees participated</a:t>
            </a:r>
          </a:p>
        </p:txBody>
      </p:sp>
      <p:sp>
        <p:nvSpPr>
          <p:cNvPr id="42" name="Text Placeholder 9">
            <a:extLst>
              <a:ext uri="{FF2B5EF4-FFF2-40B4-BE49-F238E27FC236}">
                <a16:creationId xmlns:a16="http://schemas.microsoft.com/office/drawing/2014/main" id="{A682FA7F-81BA-1A14-DECA-4FB79DE5EF43}"/>
              </a:ext>
            </a:extLst>
          </p:cNvPr>
          <p:cNvSpPr txBox="1">
            <a:spLocks/>
          </p:cNvSpPr>
          <p:nvPr/>
        </p:nvSpPr>
        <p:spPr>
          <a:xfrm>
            <a:off x="8894937" y="3240030"/>
            <a:ext cx="3009900" cy="839183"/>
          </a:xfrm>
          <a:prstGeom prst="rect">
            <a:avLst/>
          </a:prstGeom>
        </p:spPr>
        <p:txBody>
          <a:bodyPr vert="horz" lIns="91440" tIns="45720" rIns="91440" bIns="45720" rtlCol="0">
            <a:noAutofit/>
          </a:bodyPr>
          <a:lstStyle>
            <a:lvl1pPr marL="0" indent="0" algn="l" defTabSz="914400" rtl="0" eaLnBrk="1" latinLnBrk="0" hangingPunct="1">
              <a:lnSpc>
                <a:spcPts val="1500"/>
              </a:lnSpc>
              <a:spcBef>
                <a:spcPts val="0"/>
              </a:spcBef>
              <a:buClr>
                <a:schemeClr val="accent3"/>
              </a:buClr>
              <a:buFont typeface="Wingdings" panose="05000000000000000000" pitchFamily="2" charset="2"/>
              <a:buNone/>
              <a:defRPr sz="1200" b="0" kern="1200" spc="0" baseline="0">
                <a:solidFill>
                  <a:schemeClr val="tx2"/>
                </a:solidFill>
                <a:latin typeface="+mn-lt"/>
                <a:ea typeface="+mn-ea"/>
                <a:cs typeface="+mn-cs"/>
              </a:defRPr>
            </a:lvl1pPr>
            <a:lvl2pPr marL="457200" indent="0" algn="l" defTabSz="914400" rtl="0" eaLnBrk="1" latinLnBrk="0" hangingPunct="1">
              <a:lnSpc>
                <a:spcPct val="150000"/>
              </a:lnSpc>
              <a:spcBef>
                <a:spcPts val="500"/>
              </a:spcBef>
              <a:buFontTx/>
              <a:buNone/>
              <a:defRPr sz="1000" b="0" i="1" kern="1200" spc="50" baseline="0">
                <a:solidFill>
                  <a:schemeClr val="tx1">
                    <a:alpha val="60000"/>
                  </a:schemeClr>
                </a:solidFill>
                <a:latin typeface="+mn-lt"/>
                <a:ea typeface="+mn-ea"/>
                <a:cs typeface="+mn-cs"/>
              </a:defRPr>
            </a:lvl2pPr>
            <a:lvl3pPr marL="9144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3pPr>
            <a:lvl4pPr marL="1371600" indent="0" algn="l" defTabSz="914400" rtl="0" eaLnBrk="1" latinLnBrk="0" hangingPunct="1">
              <a:lnSpc>
                <a:spcPct val="150000"/>
              </a:lnSpc>
              <a:spcBef>
                <a:spcPts val="500"/>
              </a:spcBef>
              <a:buClr>
                <a:schemeClr val="accent3"/>
              </a:buClr>
              <a:buFontTx/>
              <a:buNone/>
              <a:defRPr sz="1000" b="0" i="1" kern="1200" spc="50" baseline="0">
                <a:solidFill>
                  <a:schemeClr val="tx1">
                    <a:alpha val="60000"/>
                  </a:schemeClr>
                </a:solidFill>
                <a:latin typeface="+mn-lt"/>
                <a:ea typeface="+mn-ea"/>
                <a:cs typeface="+mn-cs"/>
              </a:defRPr>
            </a:lvl4pPr>
            <a:lvl5pPr marL="1828800" indent="0" algn="l" defTabSz="914400" rtl="0" eaLnBrk="1" latinLnBrk="0" hangingPunct="1">
              <a:lnSpc>
                <a:spcPct val="150000"/>
              </a:lnSpc>
              <a:spcBef>
                <a:spcPts val="500"/>
              </a:spcBef>
              <a:buClr>
                <a:schemeClr val="accent3"/>
              </a:buClr>
              <a:buFont typeface="Wingdings" panose="05000000000000000000" pitchFamily="2" charset="2"/>
              <a:buNone/>
              <a:defRPr sz="1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ptos" panose="020B0004020202020204" pitchFamily="34" charset="0"/>
              </a:rPr>
              <a:t>Processes Added:</a:t>
            </a:r>
          </a:p>
          <a:p>
            <a:pPr marL="171450" indent="-171450">
              <a:buClrTx/>
              <a:buFont typeface="Arial" panose="020B0604020202020204" pitchFamily="34" charset="0"/>
              <a:buChar char="•"/>
            </a:pPr>
            <a:r>
              <a:rPr lang="en-US" dirty="0">
                <a:latin typeface="Aptos" panose="020B0004020202020204" pitchFamily="34" charset="0"/>
              </a:rPr>
              <a:t>Risk Assessment /Scorecard /Vulnerability Analysis Map</a:t>
            </a:r>
          </a:p>
          <a:p>
            <a:pPr marL="171450" indent="-171450">
              <a:buClrTx/>
              <a:buFont typeface="Arial" panose="020B0604020202020204" pitchFamily="34" charset="0"/>
              <a:buChar char="•"/>
            </a:pPr>
            <a:r>
              <a:rPr lang="en-US" dirty="0">
                <a:latin typeface="Aptos" panose="020B0004020202020204" pitchFamily="34" charset="0"/>
              </a:rPr>
              <a:t>Baseline Excel Template</a:t>
            </a:r>
          </a:p>
          <a:p>
            <a:endParaRPr lang="en-US" dirty="0"/>
          </a:p>
        </p:txBody>
      </p:sp>
    </p:spTree>
    <p:extLst>
      <p:ext uri="{BB962C8B-B14F-4D97-AF65-F5344CB8AC3E}">
        <p14:creationId xmlns:p14="http://schemas.microsoft.com/office/powerpoint/2010/main" val="769332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4603-6442-A1D8-EB84-4F797AFA1194}"/>
              </a:ext>
            </a:extLst>
          </p:cNvPr>
          <p:cNvSpPr>
            <a:spLocks noGrp="1"/>
          </p:cNvSpPr>
          <p:nvPr>
            <p:ph type="title"/>
          </p:nvPr>
        </p:nvSpPr>
        <p:spPr>
          <a:xfrm>
            <a:off x="3476513" y="357841"/>
            <a:ext cx="9692640" cy="1325562"/>
          </a:xfrm>
        </p:spPr>
        <p:txBody>
          <a:bodyPr>
            <a:normAutofit/>
          </a:bodyPr>
          <a:lstStyle/>
          <a:p>
            <a:r>
              <a:rPr lang="en-US" sz="4400" b="1" dirty="0">
                <a:solidFill>
                  <a:schemeClr val="tx2">
                    <a:lumMod val="75000"/>
                  </a:schemeClr>
                </a:solidFill>
                <a:latin typeface="Candara" panose="020E0502030303020204" pitchFamily="34" charset="0"/>
              </a:rPr>
              <a:t>When can I make a request?</a:t>
            </a:r>
          </a:p>
        </p:txBody>
      </p:sp>
      <p:sp>
        <p:nvSpPr>
          <p:cNvPr id="3" name="Content Placeholder 2">
            <a:extLst>
              <a:ext uri="{FF2B5EF4-FFF2-40B4-BE49-F238E27FC236}">
                <a16:creationId xmlns:a16="http://schemas.microsoft.com/office/drawing/2014/main" id="{B1E0F24E-B0B5-FEEF-CBFF-26FF127CF09D}"/>
              </a:ext>
            </a:extLst>
          </p:cNvPr>
          <p:cNvSpPr>
            <a:spLocks noGrp="1"/>
          </p:cNvSpPr>
          <p:nvPr>
            <p:ph idx="1"/>
          </p:nvPr>
        </p:nvSpPr>
        <p:spPr>
          <a:xfrm>
            <a:off x="3644153" y="1308847"/>
            <a:ext cx="7010400" cy="5029200"/>
          </a:xfrm>
        </p:spPr>
        <p:txBody>
          <a:bodyPr>
            <a:normAutofit fontScale="92500" lnSpcReduction="10000"/>
          </a:bodyPr>
          <a:lstStyle/>
          <a:p>
            <a:r>
              <a:rPr lang="en-US" sz="2800" dirty="0"/>
              <a:t>Mosquitoes require water for eggs to hatch</a:t>
            </a:r>
          </a:p>
          <a:p>
            <a:r>
              <a:rPr lang="en-US" sz="2800" dirty="0"/>
              <a:t>Floodwater mosquitoes: </a:t>
            </a:r>
          </a:p>
          <a:p>
            <a:pPr lvl="1"/>
            <a:r>
              <a:rPr lang="en-US" sz="2400" dirty="0"/>
              <a:t>typically a nuisance, but they can emerge in high numbers</a:t>
            </a:r>
          </a:p>
          <a:p>
            <a:pPr lvl="1"/>
            <a:r>
              <a:rPr lang="en-US" sz="2400" dirty="0"/>
              <a:t>eggs are laid where water will be</a:t>
            </a:r>
          </a:p>
          <a:p>
            <a:pPr lvl="1"/>
            <a:r>
              <a:rPr lang="en-US" sz="2400" dirty="0">
                <a:solidFill>
                  <a:schemeClr val="tx2">
                    <a:lumMod val="90000"/>
                  </a:schemeClr>
                </a:solidFill>
              </a:rPr>
              <a:t>emerge about 7-10 days after an extreme flooding event</a:t>
            </a:r>
          </a:p>
          <a:p>
            <a:r>
              <a:rPr lang="en-US" sz="2800" dirty="0"/>
              <a:t>Permanent water mosquitoes: </a:t>
            </a:r>
          </a:p>
          <a:p>
            <a:pPr lvl="1"/>
            <a:r>
              <a:rPr lang="en-US" sz="2400" dirty="0"/>
              <a:t>concern are disease vector mosquitoes: </a:t>
            </a:r>
            <a:r>
              <a:rPr lang="en-US" sz="2400" i="1" dirty="0"/>
              <a:t>Culex quinquefasciatus, Culex nigripalpus</a:t>
            </a:r>
          </a:p>
          <a:p>
            <a:pPr lvl="1"/>
            <a:r>
              <a:rPr lang="en-US" sz="2400" dirty="0"/>
              <a:t>lay eggs on water surface, including areas that have long term flooding after a rain event</a:t>
            </a:r>
          </a:p>
          <a:p>
            <a:pPr lvl="1"/>
            <a:r>
              <a:rPr lang="en-US" sz="2400" dirty="0">
                <a:solidFill>
                  <a:schemeClr val="tx2">
                    <a:lumMod val="90000"/>
                  </a:schemeClr>
                </a:solidFill>
              </a:rPr>
              <a:t>emerge about 10+ days after the extreme flooding event</a:t>
            </a:r>
          </a:p>
        </p:txBody>
      </p:sp>
      <p:pic>
        <p:nvPicPr>
          <p:cNvPr id="5" name="Picture 4" descr="A picture containing tree, outdoor, bird&#10;&#10;Description automatically generated">
            <a:extLst>
              <a:ext uri="{FF2B5EF4-FFF2-40B4-BE49-F238E27FC236}">
                <a16:creationId xmlns:a16="http://schemas.microsoft.com/office/drawing/2014/main" id="{0CD6152F-7B5C-FD9D-0DDB-6ACFF762AD45}"/>
              </a:ext>
            </a:extLst>
          </p:cNvPr>
          <p:cNvPicPr>
            <a:picLocks noChangeAspect="1"/>
          </p:cNvPicPr>
          <p:nvPr/>
        </p:nvPicPr>
        <p:blipFill>
          <a:blip r:embed="rId2">
            <a:extLst>
              <a:ext uri="{28A0092B-C50C-407E-A947-70E740481C1C}">
                <a14:useLocalDpi xmlns:a14="http://schemas.microsoft.com/office/drawing/2010/main" val="0"/>
              </a:ext>
            </a:extLst>
          </a:blip>
          <a:srcRect b="16078"/>
          <a:stretch/>
        </p:blipFill>
        <p:spPr>
          <a:xfrm rot="5400000">
            <a:off x="-839492" y="1824254"/>
            <a:ext cx="5111237" cy="3217104"/>
          </a:xfrm>
          <a:prstGeom prst="rect">
            <a:avLst/>
          </a:prstGeom>
        </p:spPr>
      </p:pic>
      <p:pic>
        <p:nvPicPr>
          <p:cNvPr id="4" name="Picture 3">
            <a:extLst>
              <a:ext uri="{FF2B5EF4-FFF2-40B4-BE49-F238E27FC236}">
                <a16:creationId xmlns:a16="http://schemas.microsoft.com/office/drawing/2014/main" id="{F0C5AE5D-D994-9B15-26B2-913EDBB06A0D}"/>
              </a:ext>
            </a:extLst>
          </p:cNvPr>
          <p:cNvPicPr>
            <a:picLocks noChangeAspect="1"/>
          </p:cNvPicPr>
          <p:nvPr/>
        </p:nvPicPr>
        <p:blipFill>
          <a:blip r:embed="rId3"/>
          <a:stretch>
            <a:fillRect/>
          </a:stretch>
        </p:blipFill>
        <p:spPr>
          <a:xfrm>
            <a:off x="2806630" y="125281"/>
            <a:ext cx="1183566" cy="1183566"/>
          </a:xfrm>
          <a:prstGeom prst="rect">
            <a:avLst/>
          </a:prstGeom>
        </p:spPr>
      </p:pic>
    </p:spTree>
    <p:extLst>
      <p:ext uri="{BB962C8B-B14F-4D97-AF65-F5344CB8AC3E}">
        <p14:creationId xmlns:p14="http://schemas.microsoft.com/office/powerpoint/2010/main" val="546999473"/>
      </p:ext>
    </p:extLst>
  </p:cSld>
  <p:clrMapOvr>
    <a:masterClrMapping/>
  </p:clrMapOvr>
</p:sld>
</file>

<file path=ppt/theme/theme1.xml><?xml version="1.0" encoding="utf-8"?>
<a:theme xmlns:a="http://schemas.openxmlformats.org/drawingml/2006/main" name="Fra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82F57F-EFCE-45E0-9F75-822371CB5F7C}">
  <ds:schemaRefs>
    <ds:schemaRef ds:uri="http://schemas.microsoft.com/sharepoint/v3/contenttype/forms"/>
  </ds:schemaRefs>
</ds:datastoreItem>
</file>

<file path=customXml/itemProps2.xml><?xml version="1.0" encoding="utf-8"?>
<ds:datastoreItem xmlns:ds="http://schemas.openxmlformats.org/officeDocument/2006/customXml" ds:itemID="{90668657-C50E-4365-A5FD-AC07593EBE57}">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179D151-6AED-4C4E-9A23-4BEC5BA436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TM03457475[[fn=Frame]]</Template>
  <TotalTime>5068</TotalTime>
  <Words>4384</Words>
  <Application>Microsoft Office PowerPoint</Application>
  <PresentationFormat>Widescreen</PresentationFormat>
  <Paragraphs>344</Paragraphs>
  <Slides>28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vt:lpstr>
      <vt:lpstr>Arial</vt:lpstr>
      <vt:lpstr>Calibri</vt:lpstr>
      <vt:lpstr>Candara</vt:lpstr>
      <vt:lpstr>Corbel</vt:lpstr>
      <vt:lpstr>Wingdings 2</vt:lpstr>
      <vt:lpstr>Frame</vt:lpstr>
      <vt:lpstr>The Hurricane Bonus Prize  The prize that “bugs” recovery efforts and what you can do about it</vt:lpstr>
      <vt:lpstr>The Bonus Prize:</vt:lpstr>
      <vt:lpstr>Discussion Topics</vt:lpstr>
      <vt:lpstr>About Marah</vt:lpstr>
      <vt:lpstr>Mosquito Biology Overview</vt:lpstr>
      <vt:lpstr>How we assist our Florida counties</vt:lpstr>
      <vt:lpstr>What is MCIRT?</vt:lpstr>
      <vt:lpstr>2024 Hurricane Season Synopsis</vt:lpstr>
      <vt:lpstr>When can I make a request?</vt:lpstr>
      <vt:lpstr>Things to consider prior to submitting</vt:lpstr>
      <vt:lpstr>Aerial vs Ground Treatments</vt:lpstr>
      <vt:lpstr>MCIRT Command Structure</vt:lpstr>
      <vt:lpstr>MCIRT Response Process</vt:lpstr>
      <vt:lpstr>MCIRT Response Process</vt:lpstr>
      <vt:lpstr>MCIRT Response Process</vt:lpstr>
      <vt:lpstr>Vulnerability Assessment</vt:lpstr>
      <vt:lpstr>County Required Documentation Checklist</vt:lpstr>
      <vt:lpstr>County Checklist: Section 1</vt:lpstr>
      <vt:lpstr>County Checklist: Section 2</vt:lpstr>
      <vt:lpstr>County Checklist: Section 3</vt:lpstr>
      <vt:lpstr>County Checklist: Section 4</vt:lpstr>
      <vt:lpstr>County Checklist: Section 5</vt:lpstr>
      <vt:lpstr>County Checklist: Section 6</vt:lpstr>
      <vt:lpstr>PowerPoint Presentation</vt:lpstr>
      <vt:lpstr>Requirements of the County Emergency Management</vt:lpstr>
      <vt:lpstr>Obstacles to completing a WebEOC Request for assistance</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Clark, Marah</dc:creator>
  <cp:lastModifiedBy>Clark, Marah</cp:lastModifiedBy>
  <cp:revision>10</cp:revision>
  <dcterms:created xsi:type="dcterms:W3CDTF">2025-05-02T13:38:35Z</dcterms:created>
  <dcterms:modified xsi:type="dcterms:W3CDTF">2025-05-28T17:25:03Z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